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8" r:id="rId3"/>
    <p:sldId id="283" r:id="rId4"/>
    <p:sldId id="282" r:id="rId5"/>
    <p:sldId id="285" r:id="rId6"/>
    <p:sldId id="276" r:id="rId7"/>
    <p:sldId id="277" r:id="rId8"/>
    <p:sldId id="279" r:id="rId9"/>
    <p:sldId id="278" r:id="rId10"/>
    <p:sldId id="280" r:id="rId11"/>
    <p:sldId id="287" r:id="rId12"/>
    <p:sldId id="284" r:id="rId13"/>
    <p:sldId id="28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0" autoAdjust="0"/>
    <p:restoredTop sz="94660"/>
  </p:normalViewPr>
  <p:slideViewPr>
    <p:cSldViewPr snapToGrid="0">
      <p:cViewPr varScale="1">
        <p:scale>
          <a:sx n="77" d="100"/>
          <a:sy n="77" d="100"/>
        </p:scale>
        <p:origin x="75" y="3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CE59E1-3B9D-48D8-8CF1-6AF0D9B0CDC4}" type="datetimeFigureOut">
              <a:rPr lang="en-US" smtClean="0"/>
              <a:t>4/28/2026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439BFF-F531-4ECC-9467-D2949778233A}" type="slidenum">
              <a:rPr lang="en-US" smtClean="0"/>
              <a:t>‹#›</a:t>
            </a:fld>
            <a:endParaRPr lang="en-US"/>
          </a:p>
        </p:txBody>
      </p:sp>
    </p:spTree>
    <p:extLst>
      <p:ext uri="{BB962C8B-B14F-4D97-AF65-F5344CB8AC3E}">
        <p14:creationId xmlns:p14="http://schemas.microsoft.com/office/powerpoint/2010/main" val="3366919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dirty="0"/>
              <a:t>Hello everyone!  My name is Kathy Foor, and I am the Director of Women’s Ministries for the Churches of God General Conference. I’d like to take a few moments today to share what  CGWM is and what we are doing. </a:t>
            </a:r>
          </a:p>
        </p:txBody>
      </p:sp>
      <p:sp>
        <p:nvSpPr>
          <p:cNvPr id="4" name="Slide Number Placeholder 3"/>
          <p:cNvSpPr>
            <a:spLocks noGrp="1"/>
          </p:cNvSpPr>
          <p:nvPr>
            <p:ph type="sldNum" sz="quarter" idx="5"/>
          </p:nvPr>
        </p:nvSpPr>
        <p:spPr/>
        <p:txBody>
          <a:bodyPr/>
          <a:lstStyle/>
          <a:p>
            <a:fld id="{A874A302-4EBF-475D-B0CD-F9A955E82FCB}" type="slidenum">
              <a:rPr lang="en-US" smtClean="0"/>
              <a:t>1</a:t>
            </a:fld>
            <a:endParaRPr lang="en-US"/>
          </a:p>
        </p:txBody>
      </p:sp>
    </p:spTree>
    <p:extLst>
      <p:ext uri="{BB962C8B-B14F-4D97-AF65-F5344CB8AC3E}">
        <p14:creationId xmlns:p14="http://schemas.microsoft.com/office/powerpoint/2010/main" val="1034350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620578"/>
            <a:ext cx="5852160" cy="3005907"/>
          </a:xfrm>
        </p:spPr>
        <p:txBody>
          <a:bodyPr/>
          <a:lstStyle/>
          <a:p>
            <a:r>
              <a:rPr lang="en-US" sz="2000" b="1" dirty="0">
                <a:solidFill>
                  <a:srgbClr val="002060"/>
                </a:solidFill>
                <a:latin typeface="Calibri" panose="020F0502020204030204" pitchFamily="34" charset="0"/>
                <a:cs typeface="Calibri" panose="020F0502020204030204" pitchFamily="34" charset="0"/>
              </a:rPr>
              <a:t>Because the Churches of God, General Conference (CGGC) considers the role of women to be so vital to the church's effective ministry, they believe it is important for women to have an organized ministry that is in harmony with the total ministry of the church. The Churches of God Women's Ministries (CGWM) is an active organization of women that is accountable to the Churches of  God, General Conference.</a:t>
            </a:r>
          </a:p>
          <a:p>
            <a:endParaRPr lang="en-US" sz="2000" b="1" dirty="0">
              <a:solidFill>
                <a:srgbClr val="002060"/>
              </a:solidFill>
              <a:latin typeface="Calibri" panose="020F0502020204030204" pitchFamily="34" charset="0"/>
              <a:cs typeface="Calibri" panose="020F0502020204030204" pitchFamily="34" charset="0"/>
            </a:endParaRPr>
          </a:p>
          <a:p>
            <a:r>
              <a:rPr lang="en-US" sz="2000" b="1" dirty="0">
                <a:solidFill>
                  <a:srgbClr val="002060"/>
                </a:solidFill>
                <a:latin typeface="Calibri" panose="020F0502020204030204" pitchFamily="34" charset="0"/>
                <a:cs typeface="Calibri" panose="020F0502020204030204" pitchFamily="34" charset="0"/>
              </a:rPr>
              <a:t>Our purpose is to train leaders to connect and equip women to live boldly for God, and in that to see women disciples of Christ who are actively </a:t>
            </a:r>
            <a:r>
              <a:rPr lang="en-US" sz="2000" b="1" dirty="0" err="1">
                <a:solidFill>
                  <a:srgbClr val="002060"/>
                </a:solidFill>
                <a:latin typeface="Calibri" panose="020F0502020204030204" pitchFamily="34" charset="0"/>
                <a:cs typeface="Calibri" panose="020F0502020204030204" pitchFamily="34" charset="0"/>
              </a:rPr>
              <a:t>disicpling</a:t>
            </a:r>
            <a:r>
              <a:rPr lang="en-US" sz="2000" b="1" dirty="0">
                <a:solidFill>
                  <a:srgbClr val="002060"/>
                </a:solidFill>
                <a:latin typeface="Calibri" panose="020F0502020204030204" pitchFamily="34" charset="0"/>
                <a:cs typeface="Calibri" panose="020F0502020204030204" pitchFamily="34" charset="0"/>
              </a:rPr>
              <a:t> others. </a:t>
            </a:r>
            <a:r>
              <a:rPr lang="en-US" sz="1600" b="0" i="0" dirty="0">
                <a:solidFill>
                  <a:srgbClr val="FFFFFF"/>
                </a:solidFill>
                <a:effectLst/>
                <a:latin typeface="open sans" panose="020B0606030504020204" pitchFamily="34" charset="0"/>
              </a:rPr>
              <a:t>Ohio</a:t>
            </a:r>
            <a:r>
              <a:rPr lang="en-US" b="0" i="0" dirty="0">
                <a:solidFill>
                  <a:srgbClr val="FFFFFF"/>
                </a:solidFill>
                <a:effectLst/>
                <a:latin typeface="open sans" panose="020B0606030504020204" pitchFamily="34" charset="0"/>
              </a:rPr>
              <a:t>.</a:t>
            </a:r>
            <a:endParaRPr lang="en-US" dirty="0"/>
          </a:p>
        </p:txBody>
      </p:sp>
      <p:sp>
        <p:nvSpPr>
          <p:cNvPr id="4" name="Slide Number Placeholder 3"/>
          <p:cNvSpPr>
            <a:spLocks noGrp="1"/>
          </p:cNvSpPr>
          <p:nvPr>
            <p:ph type="sldNum" sz="quarter" idx="5"/>
          </p:nvPr>
        </p:nvSpPr>
        <p:spPr/>
        <p:txBody>
          <a:bodyPr/>
          <a:lstStyle/>
          <a:p>
            <a:fld id="{A874A302-4EBF-475D-B0CD-F9A955E82FCB}" type="slidenum">
              <a:rPr lang="en-US" smtClean="0"/>
              <a:t>2</a:t>
            </a:fld>
            <a:endParaRPr lang="en-US"/>
          </a:p>
        </p:txBody>
      </p:sp>
    </p:spTree>
    <p:extLst>
      <p:ext uri="{BB962C8B-B14F-4D97-AF65-F5344CB8AC3E}">
        <p14:creationId xmlns:p14="http://schemas.microsoft.com/office/powerpoint/2010/main" val="2146911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13AB7-1D29-4C85-89F5-3F04E64F4F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C2A43D-42EF-4418-9CD0-A0E5731296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C0249B-14D6-4CF2-8BBC-BAFC28E37BE4}"/>
              </a:ext>
            </a:extLst>
          </p:cNvPr>
          <p:cNvSpPr>
            <a:spLocks noGrp="1"/>
          </p:cNvSpPr>
          <p:nvPr>
            <p:ph type="dt" sz="half" idx="10"/>
          </p:nvPr>
        </p:nvSpPr>
        <p:spPr/>
        <p:txBody>
          <a:bodyPr/>
          <a:lstStyle/>
          <a:p>
            <a:fld id="{7CCC6313-AAE3-49AF-B469-29BE4619E838}" type="datetimeFigureOut">
              <a:rPr lang="en-US" smtClean="0"/>
              <a:t>4/28/2026</a:t>
            </a:fld>
            <a:endParaRPr lang="en-US"/>
          </a:p>
        </p:txBody>
      </p:sp>
      <p:sp>
        <p:nvSpPr>
          <p:cNvPr id="5" name="Footer Placeholder 4">
            <a:extLst>
              <a:ext uri="{FF2B5EF4-FFF2-40B4-BE49-F238E27FC236}">
                <a16:creationId xmlns:a16="http://schemas.microsoft.com/office/drawing/2014/main" id="{BB3816F2-EFB5-4BC8-BCE9-6AFC5B9D71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FD05F5-CA61-42A3-8458-6616A637575F}"/>
              </a:ext>
            </a:extLst>
          </p:cNvPr>
          <p:cNvSpPr>
            <a:spLocks noGrp="1"/>
          </p:cNvSpPr>
          <p:nvPr>
            <p:ph type="sldNum" sz="quarter" idx="12"/>
          </p:nvPr>
        </p:nvSpPr>
        <p:spPr/>
        <p:txBody>
          <a:bodyPr/>
          <a:lstStyle/>
          <a:p>
            <a:fld id="{F86D63D7-A6F1-45CC-A51F-7ACB9A53AEAF}" type="slidenum">
              <a:rPr lang="en-US" smtClean="0"/>
              <a:t>‹#›</a:t>
            </a:fld>
            <a:endParaRPr lang="en-US"/>
          </a:p>
        </p:txBody>
      </p:sp>
    </p:spTree>
    <p:extLst>
      <p:ext uri="{BB962C8B-B14F-4D97-AF65-F5344CB8AC3E}">
        <p14:creationId xmlns:p14="http://schemas.microsoft.com/office/powerpoint/2010/main" val="2154326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6A426-F949-4ADC-BB6A-0831DFEA39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EFAFE2-4F25-43F5-9A4F-41C9D1FB26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DF66C3-65AC-4F3E-8D98-07E3865D1CC6}"/>
              </a:ext>
            </a:extLst>
          </p:cNvPr>
          <p:cNvSpPr>
            <a:spLocks noGrp="1"/>
          </p:cNvSpPr>
          <p:nvPr>
            <p:ph type="dt" sz="half" idx="10"/>
          </p:nvPr>
        </p:nvSpPr>
        <p:spPr/>
        <p:txBody>
          <a:bodyPr/>
          <a:lstStyle/>
          <a:p>
            <a:fld id="{7CCC6313-AAE3-49AF-B469-29BE4619E838}" type="datetimeFigureOut">
              <a:rPr lang="en-US" smtClean="0"/>
              <a:t>4/28/2026</a:t>
            </a:fld>
            <a:endParaRPr lang="en-US"/>
          </a:p>
        </p:txBody>
      </p:sp>
      <p:sp>
        <p:nvSpPr>
          <p:cNvPr id="5" name="Footer Placeholder 4">
            <a:extLst>
              <a:ext uri="{FF2B5EF4-FFF2-40B4-BE49-F238E27FC236}">
                <a16:creationId xmlns:a16="http://schemas.microsoft.com/office/drawing/2014/main" id="{58B0C86F-0227-49EE-8CC1-0FEE3585AB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571812-2F26-4631-A930-F58F32B5B7BE}"/>
              </a:ext>
            </a:extLst>
          </p:cNvPr>
          <p:cNvSpPr>
            <a:spLocks noGrp="1"/>
          </p:cNvSpPr>
          <p:nvPr>
            <p:ph type="sldNum" sz="quarter" idx="12"/>
          </p:nvPr>
        </p:nvSpPr>
        <p:spPr/>
        <p:txBody>
          <a:bodyPr/>
          <a:lstStyle/>
          <a:p>
            <a:fld id="{F86D63D7-A6F1-45CC-A51F-7ACB9A53AEAF}" type="slidenum">
              <a:rPr lang="en-US" smtClean="0"/>
              <a:t>‹#›</a:t>
            </a:fld>
            <a:endParaRPr lang="en-US"/>
          </a:p>
        </p:txBody>
      </p:sp>
    </p:spTree>
    <p:extLst>
      <p:ext uri="{BB962C8B-B14F-4D97-AF65-F5344CB8AC3E}">
        <p14:creationId xmlns:p14="http://schemas.microsoft.com/office/powerpoint/2010/main" val="1668944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0465E8-4EE3-4B80-8372-8A07F5E5DF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BF960-79DC-450A-808E-CBEEF08B0B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78D3A0-3BFE-4389-9E0E-DB40999746CA}"/>
              </a:ext>
            </a:extLst>
          </p:cNvPr>
          <p:cNvSpPr>
            <a:spLocks noGrp="1"/>
          </p:cNvSpPr>
          <p:nvPr>
            <p:ph type="dt" sz="half" idx="10"/>
          </p:nvPr>
        </p:nvSpPr>
        <p:spPr/>
        <p:txBody>
          <a:bodyPr/>
          <a:lstStyle/>
          <a:p>
            <a:fld id="{7CCC6313-AAE3-49AF-B469-29BE4619E838}" type="datetimeFigureOut">
              <a:rPr lang="en-US" smtClean="0"/>
              <a:t>4/28/2026</a:t>
            </a:fld>
            <a:endParaRPr lang="en-US"/>
          </a:p>
        </p:txBody>
      </p:sp>
      <p:sp>
        <p:nvSpPr>
          <p:cNvPr id="5" name="Footer Placeholder 4">
            <a:extLst>
              <a:ext uri="{FF2B5EF4-FFF2-40B4-BE49-F238E27FC236}">
                <a16:creationId xmlns:a16="http://schemas.microsoft.com/office/drawing/2014/main" id="{3AAF3E0C-E386-490B-AFA3-725FE5B0DD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672142-1676-49F7-847D-069E0CB83DAA}"/>
              </a:ext>
            </a:extLst>
          </p:cNvPr>
          <p:cNvSpPr>
            <a:spLocks noGrp="1"/>
          </p:cNvSpPr>
          <p:nvPr>
            <p:ph type="sldNum" sz="quarter" idx="12"/>
          </p:nvPr>
        </p:nvSpPr>
        <p:spPr/>
        <p:txBody>
          <a:bodyPr/>
          <a:lstStyle/>
          <a:p>
            <a:fld id="{F86D63D7-A6F1-45CC-A51F-7ACB9A53AEAF}" type="slidenum">
              <a:rPr lang="en-US" smtClean="0"/>
              <a:t>‹#›</a:t>
            </a:fld>
            <a:endParaRPr lang="en-US"/>
          </a:p>
        </p:txBody>
      </p:sp>
    </p:spTree>
    <p:extLst>
      <p:ext uri="{BB962C8B-B14F-4D97-AF65-F5344CB8AC3E}">
        <p14:creationId xmlns:p14="http://schemas.microsoft.com/office/powerpoint/2010/main" val="2235308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4CCA7-E9FF-42FB-9132-CCCB900D4B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FA9030-7E3A-41F6-AE75-0F63A715E0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4CAF4-3873-4727-94F3-636BB570D1E0}"/>
              </a:ext>
            </a:extLst>
          </p:cNvPr>
          <p:cNvSpPr>
            <a:spLocks noGrp="1"/>
          </p:cNvSpPr>
          <p:nvPr>
            <p:ph type="dt" sz="half" idx="10"/>
          </p:nvPr>
        </p:nvSpPr>
        <p:spPr/>
        <p:txBody>
          <a:bodyPr/>
          <a:lstStyle/>
          <a:p>
            <a:fld id="{7CCC6313-AAE3-49AF-B469-29BE4619E838}" type="datetimeFigureOut">
              <a:rPr lang="en-US" smtClean="0"/>
              <a:t>4/28/2026</a:t>
            </a:fld>
            <a:endParaRPr lang="en-US"/>
          </a:p>
        </p:txBody>
      </p:sp>
      <p:sp>
        <p:nvSpPr>
          <p:cNvPr id="5" name="Footer Placeholder 4">
            <a:extLst>
              <a:ext uri="{FF2B5EF4-FFF2-40B4-BE49-F238E27FC236}">
                <a16:creationId xmlns:a16="http://schemas.microsoft.com/office/drawing/2014/main" id="{728765CF-0EE7-4F28-8DA9-84EB15751F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B23920-FD06-4D34-81C8-2A0D09FDC839}"/>
              </a:ext>
            </a:extLst>
          </p:cNvPr>
          <p:cNvSpPr>
            <a:spLocks noGrp="1"/>
          </p:cNvSpPr>
          <p:nvPr>
            <p:ph type="sldNum" sz="quarter" idx="12"/>
          </p:nvPr>
        </p:nvSpPr>
        <p:spPr/>
        <p:txBody>
          <a:bodyPr/>
          <a:lstStyle/>
          <a:p>
            <a:fld id="{F86D63D7-A6F1-45CC-A51F-7ACB9A53AEAF}" type="slidenum">
              <a:rPr lang="en-US" smtClean="0"/>
              <a:t>‹#›</a:t>
            </a:fld>
            <a:endParaRPr lang="en-US"/>
          </a:p>
        </p:txBody>
      </p:sp>
    </p:spTree>
    <p:extLst>
      <p:ext uri="{BB962C8B-B14F-4D97-AF65-F5344CB8AC3E}">
        <p14:creationId xmlns:p14="http://schemas.microsoft.com/office/powerpoint/2010/main" val="3705315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77129-AD67-4EFA-AB0F-0362DE3EC5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D696EC-161A-4389-B94F-961A417DCC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B252A8-26B6-49D1-83B5-436AA77DEBB9}"/>
              </a:ext>
            </a:extLst>
          </p:cNvPr>
          <p:cNvSpPr>
            <a:spLocks noGrp="1"/>
          </p:cNvSpPr>
          <p:nvPr>
            <p:ph type="dt" sz="half" idx="10"/>
          </p:nvPr>
        </p:nvSpPr>
        <p:spPr/>
        <p:txBody>
          <a:bodyPr/>
          <a:lstStyle/>
          <a:p>
            <a:fld id="{7CCC6313-AAE3-49AF-B469-29BE4619E838}" type="datetimeFigureOut">
              <a:rPr lang="en-US" smtClean="0"/>
              <a:t>4/28/2026</a:t>
            </a:fld>
            <a:endParaRPr lang="en-US"/>
          </a:p>
        </p:txBody>
      </p:sp>
      <p:sp>
        <p:nvSpPr>
          <p:cNvPr id="5" name="Footer Placeholder 4">
            <a:extLst>
              <a:ext uri="{FF2B5EF4-FFF2-40B4-BE49-F238E27FC236}">
                <a16:creationId xmlns:a16="http://schemas.microsoft.com/office/drawing/2014/main" id="{501A2838-14BE-4E91-9E2F-F85826160A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905790-6C6B-4A69-BA24-91A7FEE39981}"/>
              </a:ext>
            </a:extLst>
          </p:cNvPr>
          <p:cNvSpPr>
            <a:spLocks noGrp="1"/>
          </p:cNvSpPr>
          <p:nvPr>
            <p:ph type="sldNum" sz="quarter" idx="12"/>
          </p:nvPr>
        </p:nvSpPr>
        <p:spPr/>
        <p:txBody>
          <a:bodyPr/>
          <a:lstStyle/>
          <a:p>
            <a:fld id="{F86D63D7-A6F1-45CC-A51F-7ACB9A53AEAF}" type="slidenum">
              <a:rPr lang="en-US" smtClean="0"/>
              <a:t>‹#›</a:t>
            </a:fld>
            <a:endParaRPr lang="en-US"/>
          </a:p>
        </p:txBody>
      </p:sp>
    </p:spTree>
    <p:extLst>
      <p:ext uri="{BB962C8B-B14F-4D97-AF65-F5344CB8AC3E}">
        <p14:creationId xmlns:p14="http://schemas.microsoft.com/office/powerpoint/2010/main" val="2249176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4E716-A986-4168-89DD-3058AD51C2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B16104-D71F-459D-9107-06488BC9CF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53B40D-F720-47D5-8FD9-E5A8979A67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8AB8BF-84E9-43D3-AD13-31FEE34C95EB}"/>
              </a:ext>
            </a:extLst>
          </p:cNvPr>
          <p:cNvSpPr>
            <a:spLocks noGrp="1"/>
          </p:cNvSpPr>
          <p:nvPr>
            <p:ph type="dt" sz="half" idx="10"/>
          </p:nvPr>
        </p:nvSpPr>
        <p:spPr/>
        <p:txBody>
          <a:bodyPr/>
          <a:lstStyle/>
          <a:p>
            <a:fld id="{7CCC6313-AAE3-49AF-B469-29BE4619E838}" type="datetimeFigureOut">
              <a:rPr lang="en-US" smtClean="0"/>
              <a:t>4/28/2026</a:t>
            </a:fld>
            <a:endParaRPr lang="en-US"/>
          </a:p>
        </p:txBody>
      </p:sp>
      <p:sp>
        <p:nvSpPr>
          <p:cNvPr id="6" name="Footer Placeholder 5">
            <a:extLst>
              <a:ext uri="{FF2B5EF4-FFF2-40B4-BE49-F238E27FC236}">
                <a16:creationId xmlns:a16="http://schemas.microsoft.com/office/drawing/2014/main" id="{0E66BA1D-AA2B-48E9-82DE-027053C3C4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C326EC-4DE6-42A2-B372-BDF6AEDB0062}"/>
              </a:ext>
            </a:extLst>
          </p:cNvPr>
          <p:cNvSpPr>
            <a:spLocks noGrp="1"/>
          </p:cNvSpPr>
          <p:nvPr>
            <p:ph type="sldNum" sz="quarter" idx="12"/>
          </p:nvPr>
        </p:nvSpPr>
        <p:spPr/>
        <p:txBody>
          <a:bodyPr/>
          <a:lstStyle/>
          <a:p>
            <a:fld id="{F86D63D7-A6F1-45CC-A51F-7ACB9A53AEAF}" type="slidenum">
              <a:rPr lang="en-US" smtClean="0"/>
              <a:t>‹#›</a:t>
            </a:fld>
            <a:endParaRPr lang="en-US"/>
          </a:p>
        </p:txBody>
      </p:sp>
    </p:spTree>
    <p:extLst>
      <p:ext uri="{BB962C8B-B14F-4D97-AF65-F5344CB8AC3E}">
        <p14:creationId xmlns:p14="http://schemas.microsoft.com/office/powerpoint/2010/main" val="387263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E1253-6232-478B-A0BF-E9DD123750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1E7696-ACC3-48D1-8FAB-9F848608D9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0256B8-DA5C-4434-9A3F-8D6D25103F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E47F90-DDC6-4717-9A97-FB4642B7F4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685FFD-371A-4BB5-9118-4B74C91F68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A70579-1395-42F5-AD7C-21E6304B079E}"/>
              </a:ext>
            </a:extLst>
          </p:cNvPr>
          <p:cNvSpPr>
            <a:spLocks noGrp="1"/>
          </p:cNvSpPr>
          <p:nvPr>
            <p:ph type="dt" sz="half" idx="10"/>
          </p:nvPr>
        </p:nvSpPr>
        <p:spPr/>
        <p:txBody>
          <a:bodyPr/>
          <a:lstStyle/>
          <a:p>
            <a:fld id="{7CCC6313-AAE3-49AF-B469-29BE4619E838}" type="datetimeFigureOut">
              <a:rPr lang="en-US" smtClean="0"/>
              <a:t>4/28/2026</a:t>
            </a:fld>
            <a:endParaRPr lang="en-US"/>
          </a:p>
        </p:txBody>
      </p:sp>
      <p:sp>
        <p:nvSpPr>
          <p:cNvPr id="8" name="Footer Placeholder 7">
            <a:extLst>
              <a:ext uri="{FF2B5EF4-FFF2-40B4-BE49-F238E27FC236}">
                <a16:creationId xmlns:a16="http://schemas.microsoft.com/office/drawing/2014/main" id="{D766C777-01C4-499C-89F6-7590B7E3ED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34F74D-43A7-48A5-8988-34F20BA1CCD7}"/>
              </a:ext>
            </a:extLst>
          </p:cNvPr>
          <p:cNvSpPr>
            <a:spLocks noGrp="1"/>
          </p:cNvSpPr>
          <p:nvPr>
            <p:ph type="sldNum" sz="quarter" idx="12"/>
          </p:nvPr>
        </p:nvSpPr>
        <p:spPr/>
        <p:txBody>
          <a:bodyPr/>
          <a:lstStyle/>
          <a:p>
            <a:fld id="{F86D63D7-A6F1-45CC-A51F-7ACB9A53AEAF}" type="slidenum">
              <a:rPr lang="en-US" smtClean="0"/>
              <a:t>‹#›</a:t>
            </a:fld>
            <a:endParaRPr lang="en-US"/>
          </a:p>
        </p:txBody>
      </p:sp>
    </p:spTree>
    <p:extLst>
      <p:ext uri="{BB962C8B-B14F-4D97-AF65-F5344CB8AC3E}">
        <p14:creationId xmlns:p14="http://schemas.microsoft.com/office/powerpoint/2010/main" val="3998131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1B66A-D962-4653-8008-A8FDA68F1B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C58421-4DEF-4D88-ADC6-33BC9572D273}"/>
              </a:ext>
            </a:extLst>
          </p:cNvPr>
          <p:cNvSpPr>
            <a:spLocks noGrp="1"/>
          </p:cNvSpPr>
          <p:nvPr>
            <p:ph type="dt" sz="half" idx="10"/>
          </p:nvPr>
        </p:nvSpPr>
        <p:spPr/>
        <p:txBody>
          <a:bodyPr/>
          <a:lstStyle/>
          <a:p>
            <a:fld id="{7CCC6313-AAE3-49AF-B469-29BE4619E838}" type="datetimeFigureOut">
              <a:rPr lang="en-US" smtClean="0"/>
              <a:t>4/28/2026</a:t>
            </a:fld>
            <a:endParaRPr lang="en-US"/>
          </a:p>
        </p:txBody>
      </p:sp>
      <p:sp>
        <p:nvSpPr>
          <p:cNvPr id="4" name="Footer Placeholder 3">
            <a:extLst>
              <a:ext uri="{FF2B5EF4-FFF2-40B4-BE49-F238E27FC236}">
                <a16:creationId xmlns:a16="http://schemas.microsoft.com/office/drawing/2014/main" id="{38B4F58F-724B-4B14-80AA-59207F2611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A9AF3F-DBB3-402A-B584-042023AA5DEC}"/>
              </a:ext>
            </a:extLst>
          </p:cNvPr>
          <p:cNvSpPr>
            <a:spLocks noGrp="1"/>
          </p:cNvSpPr>
          <p:nvPr>
            <p:ph type="sldNum" sz="quarter" idx="12"/>
          </p:nvPr>
        </p:nvSpPr>
        <p:spPr/>
        <p:txBody>
          <a:bodyPr/>
          <a:lstStyle/>
          <a:p>
            <a:fld id="{F86D63D7-A6F1-45CC-A51F-7ACB9A53AEAF}" type="slidenum">
              <a:rPr lang="en-US" smtClean="0"/>
              <a:t>‹#›</a:t>
            </a:fld>
            <a:endParaRPr lang="en-US"/>
          </a:p>
        </p:txBody>
      </p:sp>
    </p:spTree>
    <p:extLst>
      <p:ext uri="{BB962C8B-B14F-4D97-AF65-F5344CB8AC3E}">
        <p14:creationId xmlns:p14="http://schemas.microsoft.com/office/powerpoint/2010/main" val="1684429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6066BD-D3F1-47AC-AE26-43BF871B8F25}"/>
              </a:ext>
            </a:extLst>
          </p:cNvPr>
          <p:cNvSpPr>
            <a:spLocks noGrp="1"/>
          </p:cNvSpPr>
          <p:nvPr>
            <p:ph type="dt" sz="half" idx="10"/>
          </p:nvPr>
        </p:nvSpPr>
        <p:spPr/>
        <p:txBody>
          <a:bodyPr/>
          <a:lstStyle/>
          <a:p>
            <a:fld id="{7CCC6313-AAE3-49AF-B469-29BE4619E838}" type="datetimeFigureOut">
              <a:rPr lang="en-US" smtClean="0"/>
              <a:t>4/28/2026</a:t>
            </a:fld>
            <a:endParaRPr lang="en-US"/>
          </a:p>
        </p:txBody>
      </p:sp>
      <p:sp>
        <p:nvSpPr>
          <p:cNvPr id="3" name="Footer Placeholder 2">
            <a:extLst>
              <a:ext uri="{FF2B5EF4-FFF2-40B4-BE49-F238E27FC236}">
                <a16:creationId xmlns:a16="http://schemas.microsoft.com/office/drawing/2014/main" id="{2DBA5D12-A3B2-4A64-B18D-89280DD9A7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5262A9-0DD9-4B0D-8CF6-D16F4D101116}"/>
              </a:ext>
            </a:extLst>
          </p:cNvPr>
          <p:cNvSpPr>
            <a:spLocks noGrp="1"/>
          </p:cNvSpPr>
          <p:nvPr>
            <p:ph type="sldNum" sz="quarter" idx="12"/>
          </p:nvPr>
        </p:nvSpPr>
        <p:spPr/>
        <p:txBody>
          <a:bodyPr/>
          <a:lstStyle/>
          <a:p>
            <a:fld id="{F86D63D7-A6F1-45CC-A51F-7ACB9A53AEAF}" type="slidenum">
              <a:rPr lang="en-US" smtClean="0"/>
              <a:t>‹#›</a:t>
            </a:fld>
            <a:endParaRPr lang="en-US"/>
          </a:p>
        </p:txBody>
      </p:sp>
    </p:spTree>
    <p:extLst>
      <p:ext uri="{BB962C8B-B14F-4D97-AF65-F5344CB8AC3E}">
        <p14:creationId xmlns:p14="http://schemas.microsoft.com/office/powerpoint/2010/main" val="2209936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B0B6-378E-457C-B183-8589C7F7A9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EBBB8E-EC44-4900-BFC6-3EB33F6C14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D4EE16-B94A-4087-A9B4-0A1789C6FC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A75685-91B4-47C5-839F-31325C189743}"/>
              </a:ext>
            </a:extLst>
          </p:cNvPr>
          <p:cNvSpPr>
            <a:spLocks noGrp="1"/>
          </p:cNvSpPr>
          <p:nvPr>
            <p:ph type="dt" sz="half" idx="10"/>
          </p:nvPr>
        </p:nvSpPr>
        <p:spPr/>
        <p:txBody>
          <a:bodyPr/>
          <a:lstStyle/>
          <a:p>
            <a:fld id="{7CCC6313-AAE3-49AF-B469-29BE4619E838}" type="datetimeFigureOut">
              <a:rPr lang="en-US" smtClean="0"/>
              <a:t>4/28/2026</a:t>
            </a:fld>
            <a:endParaRPr lang="en-US"/>
          </a:p>
        </p:txBody>
      </p:sp>
      <p:sp>
        <p:nvSpPr>
          <p:cNvPr id="6" name="Footer Placeholder 5">
            <a:extLst>
              <a:ext uri="{FF2B5EF4-FFF2-40B4-BE49-F238E27FC236}">
                <a16:creationId xmlns:a16="http://schemas.microsoft.com/office/drawing/2014/main" id="{E0E96966-2AEC-4409-A855-66837CB4D6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B408D9-C18B-463A-8BBA-EA7EEDAE2276}"/>
              </a:ext>
            </a:extLst>
          </p:cNvPr>
          <p:cNvSpPr>
            <a:spLocks noGrp="1"/>
          </p:cNvSpPr>
          <p:nvPr>
            <p:ph type="sldNum" sz="quarter" idx="12"/>
          </p:nvPr>
        </p:nvSpPr>
        <p:spPr/>
        <p:txBody>
          <a:bodyPr/>
          <a:lstStyle/>
          <a:p>
            <a:fld id="{F86D63D7-A6F1-45CC-A51F-7ACB9A53AEAF}" type="slidenum">
              <a:rPr lang="en-US" smtClean="0"/>
              <a:t>‹#›</a:t>
            </a:fld>
            <a:endParaRPr lang="en-US"/>
          </a:p>
        </p:txBody>
      </p:sp>
    </p:spTree>
    <p:extLst>
      <p:ext uri="{BB962C8B-B14F-4D97-AF65-F5344CB8AC3E}">
        <p14:creationId xmlns:p14="http://schemas.microsoft.com/office/powerpoint/2010/main" val="2070370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722A6-EA5B-4DA0-8A8A-2AE7FB1B9C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C349CC-F3D3-4DFA-8796-4DD71D5B12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045974-5479-4122-A2C0-E962D76170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BD48FA-F808-4FDB-AE4D-4035054E9FFE}"/>
              </a:ext>
            </a:extLst>
          </p:cNvPr>
          <p:cNvSpPr>
            <a:spLocks noGrp="1"/>
          </p:cNvSpPr>
          <p:nvPr>
            <p:ph type="dt" sz="half" idx="10"/>
          </p:nvPr>
        </p:nvSpPr>
        <p:spPr/>
        <p:txBody>
          <a:bodyPr/>
          <a:lstStyle/>
          <a:p>
            <a:fld id="{7CCC6313-AAE3-49AF-B469-29BE4619E838}" type="datetimeFigureOut">
              <a:rPr lang="en-US" smtClean="0"/>
              <a:t>4/28/2026</a:t>
            </a:fld>
            <a:endParaRPr lang="en-US"/>
          </a:p>
        </p:txBody>
      </p:sp>
      <p:sp>
        <p:nvSpPr>
          <p:cNvPr id="6" name="Footer Placeholder 5">
            <a:extLst>
              <a:ext uri="{FF2B5EF4-FFF2-40B4-BE49-F238E27FC236}">
                <a16:creationId xmlns:a16="http://schemas.microsoft.com/office/drawing/2014/main" id="{76BEA337-567B-4AFF-AD58-12C6761CBC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BAAA85-6CD6-4683-BD6E-0D3AEC17A9A4}"/>
              </a:ext>
            </a:extLst>
          </p:cNvPr>
          <p:cNvSpPr>
            <a:spLocks noGrp="1"/>
          </p:cNvSpPr>
          <p:nvPr>
            <p:ph type="sldNum" sz="quarter" idx="12"/>
          </p:nvPr>
        </p:nvSpPr>
        <p:spPr/>
        <p:txBody>
          <a:bodyPr/>
          <a:lstStyle/>
          <a:p>
            <a:fld id="{F86D63D7-A6F1-45CC-A51F-7ACB9A53AEAF}" type="slidenum">
              <a:rPr lang="en-US" smtClean="0"/>
              <a:t>‹#›</a:t>
            </a:fld>
            <a:endParaRPr lang="en-US"/>
          </a:p>
        </p:txBody>
      </p:sp>
    </p:spTree>
    <p:extLst>
      <p:ext uri="{BB962C8B-B14F-4D97-AF65-F5344CB8AC3E}">
        <p14:creationId xmlns:p14="http://schemas.microsoft.com/office/powerpoint/2010/main" val="1978406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788A88-2A19-4D5F-B561-00489A7943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BD9DE8-7125-487C-93D0-23207CD0B3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CD2CE2-4E29-4015-9E40-BCD0AB6CB6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CC6313-AAE3-49AF-B469-29BE4619E838}" type="datetimeFigureOut">
              <a:rPr lang="en-US" smtClean="0"/>
              <a:t>4/28/2026</a:t>
            </a:fld>
            <a:endParaRPr lang="en-US"/>
          </a:p>
        </p:txBody>
      </p:sp>
      <p:sp>
        <p:nvSpPr>
          <p:cNvPr id="5" name="Footer Placeholder 4">
            <a:extLst>
              <a:ext uri="{FF2B5EF4-FFF2-40B4-BE49-F238E27FC236}">
                <a16:creationId xmlns:a16="http://schemas.microsoft.com/office/drawing/2014/main" id="{713446C3-0E8B-4ACB-8630-D29D8EFDF2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C8EF98-AAA1-44C1-8E7B-C4AF5CDDFC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6D63D7-A6F1-45CC-A51F-7ACB9A53AEAF}" type="slidenum">
              <a:rPr lang="en-US" smtClean="0"/>
              <a:t>‹#›</a:t>
            </a:fld>
            <a:endParaRPr lang="en-US"/>
          </a:p>
        </p:txBody>
      </p:sp>
    </p:spTree>
    <p:extLst>
      <p:ext uri="{BB962C8B-B14F-4D97-AF65-F5344CB8AC3E}">
        <p14:creationId xmlns:p14="http://schemas.microsoft.com/office/powerpoint/2010/main" val="719012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room&#10;&#10;Description automatically generated with medium confidence">
            <a:extLst>
              <a:ext uri="{FF2B5EF4-FFF2-40B4-BE49-F238E27FC236}">
                <a16:creationId xmlns:a16="http://schemas.microsoft.com/office/drawing/2014/main" id="{72A7A227-8E7A-46B0-B9A3-9DDA3E976E0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6" name="TextBox 5">
            <a:extLst>
              <a:ext uri="{FF2B5EF4-FFF2-40B4-BE49-F238E27FC236}">
                <a16:creationId xmlns:a16="http://schemas.microsoft.com/office/drawing/2014/main" id="{2DAA8B5B-8416-4A08-A487-AF8B6C568BF4}"/>
              </a:ext>
            </a:extLst>
          </p:cNvPr>
          <p:cNvSpPr txBox="1"/>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600" dirty="0">
                <a:latin typeface="Magneto" panose="04030805050802020D02" pitchFamily="82" charset="0"/>
                <a:ea typeface="+mj-ea"/>
                <a:cs typeface="+mj-cs"/>
              </a:rPr>
              <a:t>2026</a:t>
            </a:r>
          </a:p>
          <a:p>
            <a:pPr algn="ctr">
              <a:lnSpc>
                <a:spcPct val="90000"/>
              </a:lnSpc>
              <a:spcBef>
                <a:spcPct val="0"/>
              </a:spcBef>
              <a:spcAft>
                <a:spcPts val="600"/>
              </a:spcAft>
            </a:pPr>
            <a:endParaRPr lang="en-US" sz="4000" dirty="0">
              <a:latin typeface="+mj-lt"/>
              <a:ea typeface="+mj-ea"/>
              <a:cs typeface="+mj-cs"/>
            </a:endParaRPr>
          </a:p>
        </p:txBody>
      </p:sp>
    </p:spTree>
    <p:extLst>
      <p:ext uri="{BB962C8B-B14F-4D97-AF65-F5344CB8AC3E}">
        <p14:creationId xmlns:p14="http://schemas.microsoft.com/office/powerpoint/2010/main" val="3269966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oup of women sitting in a room&#10;&#10;Description automatically generated with low confidence">
            <a:extLst>
              <a:ext uri="{FF2B5EF4-FFF2-40B4-BE49-F238E27FC236}">
                <a16:creationId xmlns:a16="http://schemas.microsoft.com/office/drawing/2014/main" id="{92EA9EA0-F8F8-4E36-8CBD-21983161F1AC}"/>
              </a:ext>
            </a:extLst>
          </p:cNvPr>
          <p:cNvPicPr>
            <a:picLocks noChangeAspect="1"/>
          </p:cNvPicPr>
          <p:nvPr/>
        </p:nvPicPr>
        <p:blipFill rotWithShape="1">
          <a:blip r:embed="rId2">
            <a:extLst>
              <a:ext uri="{28A0092B-C50C-407E-A947-70E740481C1C}">
                <a14:useLocalDpi xmlns:a14="http://schemas.microsoft.com/office/drawing/2010/main" val="0"/>
              </a:ext>
            </a:extLst>
          </a:blip>
          <a:srcRect t="10211" b="14789"/>
          <a:stretch/>
        </p:blipFill>
        <p:spPr>
          <a:xfrm>
            <a:off x="20" y="10"/>
            <a:ext cx="12191980" cy="6857990"/>
          </a:xfrm>
          <a:prstGeom prst="rect">
            <a:avLst/>
          </a:prstGeom>
        </p:spPr>
      </p:pic>
      <p:sp>
        <p:nvSpPr>
          <p:cNvPr id="2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extBox 1">
            <a:extLst>
              <a:ext uri="{FF2B5EF4-FFF2-40B4-BE49-F238E27FC236}">
                <a16:creationId xmlns:a16="http://schemas.microsoft.com/office/drawing/2014/main" id="{873E7D25-238A-4E50-A9A3-F67C50E80B71}"/>
              </a:ext>
            </a:extLst>
          </p:cNvPr>
          <p:cNvSpPr txBox="1"/>
          <p:nvPr/>
        </p:nvSpPr>
        <p:spPr>
          <a:xfrm>
            <a:off x="8022021" y="3231931"/>
            <a:ext cx="3852041" cy="1834056"/>
          </a:xfrm>
          <a:prstGeom prst="rect">
            <a:avLst/>
          </a:prstGeom>
        </p:spPr>
        <p:txBody>
          <a:bodyPr vert="horz" lIns="91440" tIns="45720" rIns="91440" bIns="45720" rtlCol="0" anchor="b">
            <a:normAutofit/>
          </a:bodyPr>
          <a:lstStyle/>
          <a:p>
            <a:pPr marL="0" marR="0" indent="0" algn="ctr">
              <a:lnSpc>
                <a:spcPct val="90000"/>
              </a:lnSpc>
              <a:spcBef>
                <a:spcPct val="0"/>
              </a:spcBef>
              <a:spcAft>
                <a:spcPts val="0"/>
              </a:spcAft>
            </a:pPr>
            <a:r>
              <a:rPr lang="en-US" sz="3700" b="1" cap="small">
                <a:ln>
                  <a:noFill/>
                </a:ln>
                <a:effectLst/>
                <a:latin typeface="+mj-lt"/>
                <a:ea typeface="+mj-ea"/>
                <a:cs typeface="+mj-cs"/>
              </a:rPr>
              <a:t>Women’s Leadership Development</a:t>
            </a:r>
          </a:p>
          <a:p>
            <a:pPr marL="0" marR="0" indent="0" algn="ctr">
              <a:lnSpc>
                <a:spcPct val="90000"/>
              </a:lnSpc>
              <a:spcBef>
                <a:spcPct val="0"/>
              </a:spcBef>
              <a:spcAft>
                <a:spcPts val="598"/>
              </a:spcAft>
            </a:pPr>
            <a:r>
              <a:rPr lang="en-US" sz="3700">
                <a:ln>
                  <a:noFill/>
                </a:ln>
                <a:effectLst/>
                <a:latin typeface="+mj-lt"/>
                <a:ea typeface="+mj-ea"/>
                <a:cs typeface="+mj-cs"/>
              </a:rPr>
              <a:t> </a:t>
            </a:r>
          </a:p>
        </p:txBody>
      </p:sp>
      <p:cxnSp>
        <p:nvCxnSpPr>
          <p:cNvPr id="31" name="Straight Connector 3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6099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lowchart: Document 17">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93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6">
            <a:extLst>
              <a:ext uri="{FF2B5EF4-FFF2-40B4-BE49-F238E27FC236}">
                <a16:creationId xmlns:a16="http://schemas.microsoft.com/office/drawing/2014/main" id="{B6BB7109-216E-4AB3-8DC1-BE0DAC3F5A85}"/>
              </a:ext>
            </a:extLst>
          </p:cNvPr>
          <p:cNvSpPr>
            <a:spLocks noChangeArrowheads="1"/>
          </p:cNvSpPr>
          <p:nvPr/>
        </p:nvSpPr>
        <p:spPr bwMode="auto">
          <a:xfrm>
            <a:off x="838200" y="171162"/>
            <a:ext cx="2840182" cy="237114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altLang="en-US" sz="3200" b="0" i="0" u="none" strike="noStrike" kern="1200" cap="none" spc="0" normalizeH="0" baseline="0" noProof="0" dirty="0">
                <a:ln>
                  <a:noFill/>
                </a:ln>
                <a:solidFill>
                  <a:srgbClr val="FFFFFF"/>
                </a:solidFill>
                <a:effectLst/>
                <a:uLnTx/>
                <a:uFillTx/>
                <a:latin typeface="Calibri Light" panose="020F0302020204030204"/>
                <a:ea typeface="+mn-ea"/>
                <a:cs typeface="+mn-cs"/>
              </a:rPr>
              <a:t>Thank Offering</a:t>
            </a:r>
          </a:p>
        </p:txBody>
      </p:sp>
      <p:pic>
        <p:nvPicPr>
          <p:cNvPr id="14" name="Picture 13">
            <a:extLst>
              <a:ext uri="{FF2B5EF4-FFF2-40B4-BE49-F238E27FC236}">
                <a16:creationId xmlns:a16="http://schemas.microsoft.com/office/drawing/2014/main" id="{FAA81E2F-07C0-487D-8773-9833029FD407}"/>
              </a:ext>
            </a:extLst>
          </p:cNvPr>
          <p:cNvPicPr>
            <a:picLocks noChangeAspect="1"/>
          </p:cNvPicPr>
          <p:nvPr/>
        </p:nvPicPr>
        <p:blipFill>
          <a:blip r:embed="rId2"/>
          <a:stretch>
            <a:fillRect/>
          </a:stretch>
        </p:blipFill>
        <p:spPr>
          <a:xfrm>
            <a:off x="9922977" y="3983277"/>
            <a:ext cx="1962150" cy="2533650"/>
          </a:xfrm>
          <a:prstGeom prst="rect">
            <a:avLst/>
          </a:prstGeom>
        </p:spPr>
      </p:pic>
      <p:pic>
        <p:nvPicPr>
          <p:cNvPr id="4" name="Picture 3">
            <a:extLst>
              <a:ext uri="{FF2B5EF4-FFF2-40B4-BE49-F238E27FC236}">
                <a16:creationId xmlns:a16="http://schemas.microsoft.com/office/drawing/2014/main" id="{79EF2F22-B7B1-6DAF-CD1F-394FC62CB9B2}"/>
              </a:ext>
            </a:extLst>
          </p:cNvPr>
          <p:cNvPicPr>
            <a:picLocks noChangeAspect="1"/>
          </p:cNvPicPr>
          <p:nvPr/>
        </p:nvPicPr>
        <p:blipFill rotWithShape="1">
          <a:blip r:embed="rId3"/>
          <a:srcRect l="54567" t="13231" r="10991" b="67423"/>
          <a:stretch/>
        </p:blipFill>
        <p:spPr>
          <a:xfrm>
            <a:off x="4831082" y="210718"/>
            <a:ext cx="6649718" cy="2101022"/>
          </a:xfrm>
          <a:prstGeom prst="rect">
            <a:avLst/>
          </a:prstGeom>
        </p:spPr>
      </p:pic>
      <p:sp>
        <p:nvSpPr>
          <p:cNvPr id="6" name="TextBox 5">
            <a:extLst>
              <a:ext uri="{FF2B5EF4-FFF2-40B4-BE49-F238E27FC236}">
                <a16:creationId xmlns:a16="http://schemas.microsoft.com/office/drawing/2014/main" id="{33F54F18-0049-5B3F-382F-D561EC46C843}"/>
              </a:ext>
            </a:extLst>
          </p:cNvPr>
          <p:cNvSpPr txBox="1"/>
          <p:nvPr/>
        </p:nvSpPr>
        <p:spPr>
          <a:xfrm>
            <a:off x="2176780" y="3008840"/>
            <a:ext cx="783844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03030"/>
              </a:solidFill>
              <a:effectLst/>
              <a:uLnTx/>
              <a:uFillTx/>
              <a:latin typeface="Calibri" panose="020F050202020403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AAC82913-3299-465B-B118-D72CDDDB38D6}"/>
              </a:ext>
            </a:extLst>
          </p:cNvPr>
          <p:cNvSpPr txBox="1"/>
          <p:nvPr/>
        </p:nvSpPr>
        <p:spPr>
          <a:xfrm>
            <a:off x="1592065" y="4957715"/>
            <a:ext cx="783844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https://www.cggcwomen.org/thank-offering</a:t>
            </a:r>
          </a:p>
        </p:txBody>
      </p:sp>
      <p:sp>
        <p:nvSpPr>
          <p:cNvPr id="10" name="Rectangle 9">
            <a:extLst>
              <a:ext uri="{FF2B5EF4-FFF2-40B4-BE49-F238E27FC236}">
                <a16:creationId xmlns:a16="http://schemas.microsoft.com/office/drawing/2014/main" id="{D3036C38-8D29-4493-B989-153CC6AAB3A1}"/>
              </a:ext>
            </a:extLst>
          </p:cNvPr>
          <p:cNvSpPr/>
          <p:nvPr/>
        </p:nvSpPr>
        <p:spPr>
          <a:xfrm>
            <a:off x="3136148" y="4075610"/>
            <a:ext cx="4750275"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7030A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Learn more at…</a:t>
            </a:r>
          </a:p>
        </p:txBody>
      </p:sp>
    </p:spTree>
    <p:extLst>
      <p:ext uri="{BB962C8B-B14F-4D97-AF65-F5344CB8AC3E}">
        <p14:creationId xmlns:p14="http://schemas.microsoft.com/office/powerpoint/2010/main" val="2135266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5675A47-82AA-45EA-AFBE-8D939CC84D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9428" cy="6811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075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CA6FEC0-3FF1-4DD5-9AD4-C5B79AC460CC}"/>
              </a:ext>
            </a:extLst>
          </p:cNvPr>
          <p:cNvSpPr>
            <a:spLocks noGrp="1"/>
          </p:cNvSpPr>
          <p:nvPr>
            <p:ph type="subTitle" idx="1"/>
          </p:nvPr>
        </p:nvSpPr>
        <p:spPr>
          <a:xfrm>
            <a:off x="473334" y="274330"/>
            <a:ext cx="7118609" cy="938520"/>
          </a:xfrm>
        </p:spPr>
        <p:txBody>
          <a:bodyPr>
            <a:normAutofit lnSpcReduction="10000"/>
          </a:bodyPr>
          <a:lstStyle/>
          <a:p>
            <a:r>
              <a:rPr lang="en-US" sz="6600" b="1" dirty="0"/>
              <a:t>Interested?</a:t>
            </a:r>
          </a:p>
        </p:txBody>
      </p:sp>
      <p:pic>
        <p:nvPicPr>
          <p:cNvPr id="5" name="Picture 4">
            <a:extLst>
              <a:ext uri="{FF2B5EF4-FFF2-40B4-BE49-F238E27FC236}">
                <a16:creationId xmlns:a16="http://schemas.microsoft.com/office/drawing/2014/main" id="{15911AC9-7D5D-485A-BB56-D88481729DBB}"/>
              </a:ext>
            </a:extLst>
          </p:cNvPr>
          <p:cNvPicPr>
            <a:picLocks noChangeAspect="1"/>
          </p:cNvPicPr>
          <p:nvPr/>
        </p:nvPicPr>
        <p:blipFill rotWithShape="1">
          <a:blip r:embed="rId2"/>
          <a:srcRect l="16491" t="31383" r="29224" b="21296"/>
          <a:stretch/>
        </p:blipFill>
        <p:spPr>
          <a:xfrm>
            <a:off x="209809" y="1370876"/>
            <a:ext cx="8604250" cy="4687747"/>
          </a:xfrm>
          <a:prstGeom prst="rect">
            <a:avLst/>
          </a:prstGeom>
        </p:spPr>
      </p:pic>
      <p:sp>
        <p:nvSpPr>
          <p:cNvPr id="6" name="TextBox 5">
            <a:extLst>
              <a:ext uri="{FF2B5EF4-FFF2-40B4-BE49-F238E27FC236}">
                <a16:creationId xmlns:a16="http://schemas.microsoft.com/office/drawing/2014/main" id="{28A8D18B-DB38-4CF6-BFAA-2B0E3E6430A4}"/>
              </a:ext>
            </a:extLst>
          </p:cNvPr>
          <p:cNvSpPr txBox="1"/>
          <p:nvPr/>
        </p:nvSpPr>
        <p:spPr>
          <a:xfrm>
            <a:off x="8909309" y="6214338"/>
            <a:ext cx="3333750" cy="369332"/>
          </a:xfrm>
          <a:prstGeom prst="rect">
            <a:avLst/>
          </a:prstGeom>
          <a:noFill/>
        </p:spPr>
        <p:txBody>
          <a:bodyPr wrap="square" rtlCol="0">
            <a:spAutoFit/>
          </a:bodyPr>
          <a:lstStyle/>
          <a:p>
            <a:r>
              <a:rPr lang="en-US" dirty="0"/>
              <a:t>A Right Now Media Production</a:t>
            </a:r>
          </a:p>
        </p:txBody>
      </p:sp>
      <p:sp>
        <p:nvSpPr>
          <p:cNvPr id="7" name="Subtitle 2">
            <a:extLst>
              <a:ext uri="{FF2B5EF4-FFF2-40B4-BE49-F238E27FC236}">
                <a16:creationId xmlns:a16="http://schemas.microsoft.com/office/drawing/2014/main" id="{0B1B7D67-8799-4E29-B44D-998FB5390B52}"/>
              </a:ext>
            </a:extLst>
          </p:cNvPr>
          <p:cNvSpPr txBox="1">
            <a:spLocks/>
          </p:cNvSpPr>
          <p:nvPr/>
        </p:nvSpPr>
        <p:spPr>
          <a:xfrm>
            <a:off x="8058150" y="2929811"/>
            <a:ext cx="4034226" cy="312881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a:t>Email Kathy </a:t>
            </a:r>
          </a:p>
          <a:p>
            <a:r>
              <a:rPr lang="en-US" sz="3600" b="1" dirty="0"/>
              <a:t>at </a:t>
            </a:r>
            <a:r>
              <a:rPr lang="en-US" sz="2800" b="1" dirty="0" err="1"/>
              <a:t>cgwmdirector@gmailcom</a:t>
            </a:r>
            <a:endParaRPr lang="en-US" sz="3600" b="1" dirty="0"/>
          </a:p>
        </p:txBody>
      </p:sp>
    </p:spTree>
    <p:extLst>
      <p:ext uri="{BB962C8B-B14F-4D97-AF65-F5344CB8AC3E}">
        <p14:creationId xmlns:p14="http://schemas.microsoft.com/office/powerpoint/2010/main" val="3152607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white text&#10;&#10;Description automatically generated with low confidence">
            <a:extLst>
              <a:ext uri="{FF2B5EF4-FFF2-40B4-BE49-F238E27FC236}">
                <a16:creationId xmlns:a16="http://schemas.microsoft.com/office/drawing/2014/main" id="{0887D9ED-CD93-48FB-80A3-E648DF7734BF}"/>
              </a:ext>
            </a:extLst>
          </p:cNvPr>
          <p:cNvPicPr>
            <a:picLocks noChangeAspect="1"/>
          </p:cNvPicPr>
          <p:nvPr/>
        </p:nvPicPr>
        <p:blipFill rotWithShape="1">
          <a:blip r:embed="rId3">
            <a:extLst>
              <a:ext uri="{28A0092B-C50C-407E-A947-70E740481C1C}">
                <a14:useLocalDpi xmlns:a14="http://schemas.microsoft.com/office/drawing/2010/main" val="0"/>
              </a:ext>
            </a:extLst>
          </a:blip>
          <a:srcRect t="5080" b="5367"/>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7" name="TextBox 6">
            <a:extLst>
              <a:ext uri="{FF2B5EF4-FFF2-40B4-BE49-F238E27FC236}">
                <a16:creationId xmlns:a16="http://schemas.microsoft.com/office/drawing/2014/main" id="{07412DA9-5100-4878-8537-9052DECBFBE6}"/>
              </a:ext>
            </a:extLst>
          </p:cNvPr>
          <p:cNvSpPr txBox="1"/>
          <p:nvPr/>
        </p:nvSpPr>
        <p:spPr>
          <a:xfrm>
            <a:off x="4478528" y="4777739"/>
            <a:ext cx="7804912" cy="1399223"/>
          </a:xfrm>
          <a:prstGeom prst="rect">
            <a:avLst/>
          </a:prstGeom>
        </p:spPr>
        <p:txBody>
          <a:bodyPr vert="horz" lIns="91440" tIns="45720" rIns="91440" bIns="45720" rtlCol="0" anchor="ctr">
            <a:normAutofit/>
          </a:bodyPr>
          <a:lstStyle/>
          <a:p>
            <a:pPr marL="0" marR="0" indent="-228600">
              <a:lnSpc>
                <a:spcPct val="90000"/>
              </a:lnSpc>
              <a:spcBef>
                <a:spcPts val="0"/>
              </a:spcBef>
              <a:spcAft>
                <a:spcPts val="1400"/>
              </a:spcAft>
              <a:buFont typeface="Arial" panose="020B0604020202020204" pitchFamily="34" charset="0"/>
              <a:buChar char="•"/>
            </a:pPr>
            <a:r>
              <a:rPr lang="en-US" b="1" dirty="0">
                <a:ln>
                  <a:noFill/>
                </a:ln>
                <a:effectLst/>
              </a:rPr>
              <a:t>Our Purpose:  </a:t>
            </a:r>
            <a:r>
              <a:rPr lang="en-US" b="1" i="1" dirty="0">
                <a:ln>
                  <a:noFill/>
                </a:ln>
                <a:effectLst/>
              </a:rPr>
              <a:t>To provide training to leaders and potential leaders.</a:t>
            </a:r>
            <a:endParaRPr lang="en-US" b="1" dirty="0">
              <a:ln>
                <a:noFill/>
              </a:ln>
              <a:effectLst/>
            </a:endParaRPr>
          </a:p>
          <a:p>
            <a:pPr marL="0" marR="0" indent="-228600">
              <a:lnSpc>
                <a:spcPct val="90000"/>
              </a:lnSpc>
              <a:spcBef>
                <a:spcPts val="0"/>
              </a:spcBef>
              <a:spcAft>
                <a:spcPts val="1400"/>
              </a:spcAft>
              <a:buFont typeface="Arial" panose="020B0604020202020204" pitchFamily="34" charset="0"/>
              <a:buChar char="•"/>
            </a:pPr>
            <a:r>
              <a:rPr lang="en-US" b="1" dirty="0">
                <a:ln>
                  <a:noFill/>
                </a:ln>
                <a:effectLst/>
              </a:rPr>
              <a:t>Mission:  </a:t>
            </a:r>
            <a:r>
              <a:rPr lang="en-US" b="1" i="1" dirty="0">
                <a:ln>
                  <a:noFill/>
                </a:ln>
                <a:effectLst/>
              </a:rPr>
              <a:t>To train leaders to connect and equip women to live boldly for God.</a:t>
            </a:r>
            <a:endParaRPr lang="en-US" b="1" dirty="0">
              <a:ln>
                <a:noFill/>
              </a:ln>
              <a:effectLst/>
            </a:endParaRPr>
          </a:p>
          <a:p>
            <a:pPr marL="0" marR="0" indent="-228600">
              <a:lnSpc>
                <a:spcPct val="90000"/>
              </a:lnSpc>
              <a:spcBef>
                <a:spcPts val="0"/>
              </a:spcBef>
              <a:spcAft>
                <a:spcPts val="1400"/>
              </a:spcAft>
              <a:buFont typeface="Arial" panose="020B0604020202020204" pitchFamily="34" charset="0"/>
              <a:buChar char="•"/>
            </a:pPr>
            <a:r>
              <a:rPr lang="en-US" b="1" dirty="0">
                <a:ln>
                  <a:noFill/>
                </a:ln>
                <a:effectLst/>
              </a:rPr>
              <a:t>Vision:  </a:t>
            </a:r>
            <a:r>
              <a:rPr lang="en-US" b="1" i="1" dirty="0">
                <a:ln>
                  <a:noFill/>
                </a:ln>
                <a:effectLst/>
              </a:rPr>
              <a:t>To see women discipling women.</a:t>
            </a:r>
            <a:r>
              <a:rPr lang="en-US" sz="1400" b="1" dirty="0">
                <a:ln>
                  <a:noFill/>
                </a:ln>
                <a:effectLst/>
              </a:rPr>
              <a:t> </a:t>
            </a:r>
          </a:p>
        </p:txBody>
      </p:sp>
    </p:spTree>
    <p:extLst>
      <p:ext uri="{BB962C8B-B14F-4D97-AF65-F5344CB8AC3E}">
        <p14:creationId xmlns:p14="http://schemas.microsoft.com/office/powerpoint/2010/main" val="2035261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lowchart: Document 17">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93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6">
            <a:extLst>
              <a:ext uri="{FF2B5EF4-FFF2-40B4-BE49-F238E27FC236}">
                <a16:creationId xmlns:a16="http://schemas.microsoft.com/office/drawing/2014/main" id="{B6BB7109-216E-4AB3-8DC1-BE0DAC3F5A85}"/>
              </a:ext>
            </a:extLst>
          </p:cNvPr>
          <p:cNvSpPr>
            <a:spLocks noChangeArrowheads="1"/>
          </p:cNvSpPr>
          <p:nvPr/>
        </p:nvSpPr>
        <p:spPr bwMode="auto">
          <a:xfrm>
            <a:off x="838200" y="171162"/>
            <a:ext cx="2840182" cy="237114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altLang="en-US" sz="3200" b="0" i="0" u="none" strike="noStrike" kern="1200" cap="none" spc="0" normalizeH="0" baseline="0" noProof="0" dirty="0">
                <a:ln>
                  <a:noFill/>
                </a:ln>
                <a:solidFill>
                  <a:srgbClr val="FFFFFF"/>
                </a:solidFill>
                <a:effectLst/>
                <a:uLnTx/>
                <a:uFillTx/>
                <a:latin typeface="Calibri Light" panose="020F0302020204030204"/>
                <a:ea typeface="+mn-ea"/>
                <a:cs typeface="+mn-cs"/>
              </a:rPr>
              <a:t>Thank Offering</a:t>
            </a:r>
          </a:p>
        </p:txBody>
      </p:sp>
      <p:sp>
        <p:nvSpPr>
          <p:cNvPr id="6" name="TextBox 5">
            <a:extLst>
              <a:ext uri="{FF2B5EF4-FFF2-40B4-BE49-F238E27FC236}">
                <a16:creationId xmlns:a16="http://schemas.microsoft.com/office/drawing/2014/main" id="{33F54F18-0049-5B3F-382F-D561EC46C843}"/>
              </a:ext>
            </a:extLst>
          </p:cNvPr>
          <p:cNvSpPr txBox="1"/>
          <p:nvPr/>
        </p:nvSpPr>
        <p:spPr>
          <a:xfrm>
            <a:off x="4349141" y="289537"/>
            <a:ext cx="7044455" cy="17527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03030"/>
                </a:solidFill>
                <a:effectLst/>
                <a:uLnTx/>
                <a:uFillTx/>
                <a:latin typeface="Calibri" panose="020F0502020204030204" pitchFamily="34" charset="0"/>
                <a:ea typeface="+mn-ea"/>
                <a:cs typeface="Calibri" panose="020F0502020204030204" pitchFamily="34" charset="0"/>
              </a:rPr>
              <a:t>2025 Thank Offering Disbursement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It is exciting to report that our 2025 Thank Offering totaled $15,200.43 . Of that, $9,120.26 was disbursed to the following ministries supported by CGMW:</a:t>
            </a:r>
            <a:endParaRPr kumimoji="0" lang="en-US" sz="2800" b="0" i="0" u="none" strike="noStrike" kern="1200" cap="none" spc="0" normalizeH="0" baseline="0" noProof="0" dirty="0">
              <a:ln>
                <a:noFill/>
              </a:ln>
              <a:solidFill>
                <a:srgbClr val="303030"/>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674EE0DB-E38A-C079-E8C4-9BC87A8042F8}"/>
              </a:ext>
            </a:extLst>
          </p:cNvPr>
          <p:cNvSpPr txBox="1"/>
          <p:nvPr/>
        </p:nvSpPr>
        <p:spPr>
          <a:xfrm>
            <a:off x="1590805" y="2447060"/>
            <a:ext cx="10340888" cy="483356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Leadership Training				25%	$2280.00</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Winebrenner Seminary				25%	$ 2280.00</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Haiti Physical Therapy School			20%	$1824.00</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Venezuela Bible School 				15%	$1368.00</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rPr>
              <a:t>Nursing Scholarships in South Central Asia  </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15%	$1368.69</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Total			$9,120.26</a:t>
            </a:r>
          </a:p>
          <a:p>
            <a:pPr marL="914400" marR="0" lvl="0" indent="0" algn="l" defTabSz="914400" rtl="0" eaLnBrk="1" fontAlgn="auto" latinLnBrk="0" hangingPunct="1">
              <a:lnSpc>
                <a:spcPct val="107000"/>
              </a:lnSpc>
              <a:spcBef>
                <a:spcPts val="0"/>
              </a:spcBef>
              <a:spcAft>
                <a:spcPts val="800"/>
              </a:spcAft>
              <a:buClrTx/>
              <a:buSzTx/>
              <a:buFontTx/>
              <a:buNone/>
              <a:tabLst/>
              <a:defRPr/>
            </a:pPr>
            <a:endParaRPr kumimoji="0" lang="en-US" sz="28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514350" marR="0" lvl="0" indent="-514350" algn="ctr" defTabSz="914400" rtl="0" eaLnBrk="1" fontAlgn="auto" latinLnBrk="0" hangingPunct="1">
              <a:lnSpc>
                <a:spcPct val="100000"/>
              </a:lnSpc>
              <a:spcBef>
                <a:spcPts val="0"/>
              </a:spcBef>
              <a:spcAft>
                <a:spcPts val="0"/>
              </a:spcAft>
              <a:buClrTx/>
              <a:buSzTx/>
              <a:buFontTx/>
              <a:buAutoNum type="arabicPlain" startAt="2023"/>
              <a:tabLst/>
              <a:defRPr/>
            </a:pPr>
            <a:endParaRPr kumimoji="0" lang="en-US" sz="2800" b="0" i="0" u="none" strike="noStrike" kern="1200" cap="none" spc="0" normalizeH="0" baseline="0" noProof="0" dirty="0">
              <a:ln>
                <a:noFill/>
              </a:ln>
              <a:solidFill>
                <a:srgbClr val="30303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45403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lowchart: Document 17">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93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6">
            <a:extLst>
              <a:ext uri="{FF2B5EF4-FFF2-40B4-BE49-F238E27FC236}">
                <a16:creationId xmlns:a16="http://schemas.microsoft.com/office/drawing/2014/main" id="{B6BB7109-216E-4AB3-8DC1-BE0DAC3F5A85}"/>
              </a:ext>
            </a:extLst>
          </p:cNvPr>
          <p:cNvSpPr>
            <a:spLocks noChangeArrowheads="1"/>
          </p:cNvSpPr>
          <p:nvPr/>
        </p:nvSpPr>
        <p:spPr bwMode="auto">
          <a:xfrm>
            <a:off x="838200" y="171162"/>
            <a:ext cx="2840182" cy="237114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marR="0" lvl="0" indent="0" fontAlgn="base">
              <a:lnSpc>
                <a:spcPct val="90000"/>
              </a:lnSpc>
              <a:spcBef>
                <a:spcPct val="0"/>
              </a:spcBef>
              <a:spcAft>
                <a:spcPts val="600"/>
              </a:spcAft>
              <a:buClrTx/>
              <a:buSzTx/>
              <a:tabLst/>
            </a:pPr>
            <a:r>
              <a:rPr kumimoji="0" lang="en-US" altLang="en-US" sz="3200" b="0" i="0" u="none" strike="noStrike" kern="1200" cap="none" normalizeH="0" baseline="0" dirty="0">
                <a:ln>
                  <a:noFill/>
                </a:ln>
                <a:solidFill>
                  <a:srgbClr val="FFFFFF"/>
                </a:solidFill>
                <a:effectLst/>
                <a:latin typeface="+mj-lt"/>
                <a:ea typeface="+mj-ea"/>
                <a:cs typeface="+mj-cs"/>
              </a:rPr>
              <a:t>Thank Offering</a:t>
            </a:r>
          </a:p>
        </p:txBody>
      </p:sp>
      <p:pic>
        <p:nvPicPr>
          <p:cNvPr id="14" name="Picture 13">
            <a:extLst>
              <a:ext uri="{FF2B5EF4-FFF2-40B4-BE49-F238E27FC236}">
                <a16:creationId xmlns:a16="http://schemas.microsoft.com/office/drawing/2014/main" id="{FAA81E2F-07C0-487D-8773-9833029FD407}"/>
              </a:ext>
            </a:extLst>
          </p:cNvPr>
          <p:cNvPicPr>
            <a:picLocks noChangeAspect="1"/>
          </p:cNvPicPr>
          <p:nvPr/>
        </p:nvPicPr>
        <p:blipFill>
          <a:blip r:embed="rId2"/>
          <a:stretch>
            <a:fillRect/>
          </a:stretch>
        </p:blipFill>
        <p:spPr>
          <a:xfrm>
            <a:off x="9755363" y="3768295"/>
            <a:ext cx="1962150" cy="2533650"/>
          </a:xfrm>
          <a:prstGeom prst="rect">
            <a:avLst/>
          </a:prstGeom>
        </p:spPr>
      </p:pic>
      <p:pic>
        <p:nvPicPr>
          <p:cNvPr id="4" name="Picture 3">
            <a:extLst>
              <a:ext uri="{FF2B5EF4-FFF2-40B4-BE49-F238E27FC236}">
                <a16:creationId xmlns:a16="http://schemas.microsoft.com/office/drawing/2014/main" id="{79EF2F22-B7B1-6DAF-CD1F-394FC62CB9B2}"/>
              </a:ext>
            </a:extLst>
          </p:cNvPr>
          <p:cNvPicPr>
            <a:picLocks noChangeAspect="1"/>
          </p:cNvPicPr>
          <p:nvPr/>
        </p:nvPicPr>
        <p:blipFill rotWithShape="1">
          <a:blip r:embed="rId3"/>
          <a:srcRect l="54567" t="13231" r="10991" b="67423"/>
          <a:stretch/>
        </p:blipFill>
        <p:spPr>
          <a:xfrm>
            <a:off x="4831082" y="210718"/>
            <a:ext cx="6649718" cy="2101022"/>
          </a:xfrm>
          <a:prstGeom prst="rect">
            <a:avLst/>
          </a:prstGeom>
        </p:spPr>
      </p:pic>
      <p:sp>
        <p:nvSpPr>
          <p:cNvPr id="6" name="TextBox 5">
            <a:extLst>
              <a:ext uri="{FF2B5EF4-FFF2-40B4-BE49-F238E27FC236}">
                <a16:creationId xmlns:a16="http://schemas.microsoft.com/office/drawing/2014/main" id="{33F54F18-0049-5B3F-382F-D561EC46C843}"/>
              </a:ext>
            </a:extLst>
          </p:cNvPr>
          <p:cNvSpPr txBox="1"/>
          <p:nvPr/>
        </p:nvSpPr>
        <p:spPr>
          <a:xfrm>
            <a:off x="2176780" y="3008840"/>
            <a:ext cx="7838440" cy="3170099"/>
          </a:xfrm>
          <a:prstGeom prst="rect">
            <a:avLst/>
          </a:prstGeom>
          <a:noFill/>
        </p:spPr>
        <p:txBody>
          <a:bodyPr wrap="square">
            <a:spAutoFit/>
          </a:bodyPr>
          <a:lstStyle/>
          <a:p>
            <a:pPr algn="ctr"/>
            <a:r>
              <a:rPr lang="en-US" sz="3200" b="1" i="0" dirty="0">
                <a:solidFill>
                  <a:srgbClr val="303030"/>
                </a:solidFill>
                <a:effectLst/>
                <a:latin typeface="Calibri" panose="020F0502020204030204" pitchFamily="34" charset="0"/>
                <a:cs typeface="Calibri" panose="020F0502020204030204" pitchFamily="34" charset="0"/>
              </a:rPr>
              <a:t>2026 Thank Offerings will support:</a:t>
            </a:r>
          </a:p>
          <a:p>
            <a:endParaRPr lang="en-US" sz="2800" dirty="0">
              <a:solidFill>
                <a:srgbClr val="303030"/>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en-US" sz="2800" dirty="0">
                <a:solidFill>
                  <a:srgbClr val="303030"/>
                </a:solidFill>
                <a:latin typeface="Calibri" panose="020F0502020204030204" pitchFamily="34" charset="0"/>
                <a:cs typeface="Calibri" panose="020F0502020204030204" pitchFamily="34" charset="0"/>
              </a:rPr>
              <a:t>Women’s Leadership Development (25%)</a:t>
            </a:r>
            <a:endParaRPr lang="en-US" sz="2800"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en-US" sz="2800" dirty="0">
                <a:solidFill>
                  <a:srgbClr val="303030"/>
                </a:solidFill>
                <a:latin typeface="Calibri" panose="020F0502020204030204" pitchFamily="34" charset="0"/>
                <a:cs typeface="Calibri" panose="020F0502020204030204" pitchFamily="34" charset="0"/>
              </a:rPr>
              <a:t>Winebrenner Female Students (25%)</a:t>
            </a:r>
          </a:p>
          <a:p>
            <a:pPr marL="285750" indent="-285750">
              <a:buFont typeface="Wingdings" panose="05000000000000000000" pitchFamily="2" charset="2"/>
              <a:buChar char="Ø"/>
            </a:pPr>
            <a:r>
              <a:rPr lang="en-US" sz="2800" dirty="0">
                <a:solidFill>
                  <a:srgbClr val="303030"/>
                </a:solidFill>
                <a:latin typeface="Calibri" panose="020F0502020204030204" pitchFamily="34" charset="0"/>
                <a:cs typeface="Calibri" panose="020F0502020204030204" pitchFamily="34" charset="0"/>
              </a:rPr>
              <a:t>Physical Therapy School in Haiti (20%)</a:t>
            </a:r>
          </a:p>
          <a:p>
            <a:pPr marL="285750" indent="-285750">
              <a:buFont typeface="Wingdings" panose="05000000000000000000" pitchFamily="2" charset="2"/>
              <a:buChar char="Ø"/>
            </a:pPr>
            <a:r>
              <a:rPr lang="en-US" sz="2800" dirty="0">
                <a:solidFill>
                  <a:srgbClr val="303030"/>
                </a:solidFill>
                <a:latin typeface="Calibri" panose="020F0502020204030204" pitchFamily="34" charset="0"/>
                <a:cs typeface="Calibri" panose="020F0502020204030204" pitchFamily="34" charset="0"/>
              </a:rPr>
              <a:t>Nursing Scholarships </a:t>
            </a:r>
            <a:r>
              <a:rPr lang="en-US" sz="2800" b="0" i="0" dirty="0">
                <a:solidFill>
                  <a:srgbClr val="303030"/>
                </a:solidFill>
                <a:effectLst/>
                <a:latin typeface="Calibri" panose="020F0502020204030204" pitchFamily="34" charset="0"/>
                <a:cs typeface="Calibri" panose="020F0502020204030204" pitchFamily="34" charset="0"/>
              </a:rPr>
              <a:t>in South Central Asia (15%)</a:t>
            </a:r>
          </a:p>
          <a:p>
            <a:pPr marL="285750" indent="-285750">
              <a:buFont typeface="Wingdings" panose="05000000000000000000" pitchFamily="2" charset="2"/>
              <a:buChar char="Ø"/>
            </a:pPr>
            <a:r>
              <a:rPr lang="en-US" sz="2800" dirty="0">
                <a:solidFill>
                  <a:srgbClr val="303030"/>
                </a:solidFill>
                <a:latin typeface="Calibri" panose="020F0502020204030204" pitchFamily="34" charset="0"/>
                <a:cs typeface="Calibri" panose="020F0502020204030204" pitchFamily="34" charset="0"/>
              </a:rPr>
              <a:t>Venezuela Bible School (15%) </a:t>
            </a:r>
          </a:p>
        </p:txBody>
      </p:sp>
    </p:spTree>
    <p:extLst>
      <p:ext uri="{BB962C8B-B14F-4D97-AF65-F5344CB8AC3E}">
        <p14:creationId xmlns:p14="http://schemas.microsoft.com/office/powerpoint/2010/main" val="3524279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B7029A-8D96-4694-B69C-6D56DF816456}"/>
              </a:ext>
            </a:extLst>
          </p:cNvPr>
          <p:cNvPicPr>
            <a:picLocks noChangeAspect="1"/>
          </p:cNvPicPr>
          <p:nvPr/>
        </p:nvPicPr>
        <p:blipFill rotWithShape="1">
          <a:blip r:embed="rId2">
            <a:extLst>
              <a:ext uri="{28A0092B-C50C-407E-A947-70E740481C1C}">
                <a14:useLocalDpi xmlns:a14="http://schemas.microsoft.com/office/drawing/2010/main" val="0"/>
              </a:ext>
            </a:extLst>
          </a:blip>
          <a:srcRect l="-30425" t="32763" r="-381" b="39423"/>
          <a:stretch/>
        </p:blipFill>
        <p:spPr bwMode="auto">
          <a:xfrm>
            <a:off x="1714501" y="3887092"/>
            <a:ext cx="10477500" cy="2970106"/>
          </a:xfrm>
          <a:custGeom>
            <a:avLst/>
            <a:gdLst/>
            <a:ahLst/>
            <a:cxnLst/>
            <a:rect l="l" t="t" r="r" b="b"/>
            <a:pathLst>
              <a:path w="8009991" h="2970106">
                <a:moveTo>
                  <a:pt x="1376648" y="0"/>
                </a:moveTo>
                <a:lnTo>
                  <a:pt x="8009991" y="0"/>
                </a:lnTo>
                <a:lnTo>
                  <a:pt x="8009991" y="2970106"/>
                </a:lnTo>
                <a:lnTo>
                  <a:pt x="0" y="2970106"/>
                </a:lnTo>
                <a:close/>
              </a:path>
            </a:pathLst>
          </a:custGeom>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9D86CB32-DC47-449F-876F-C6C3E40FD43F}"/>
              </a:ext>
            </a:extLst>
          </p:cNvPr>
          <p:cNvSpPr txBox="1"/>
          <p:nvPr/>
        </p:nvSpPr>
        <p:spPr>
          <a:xfrm>
            <a:off x="4527550" y="6463438"/>
            <a:ext cx="7683458" cy="400110"/>
          </a:xfrm>
          <a:prstGeom prst="rect">
            <a:avLst/>
          </a:prstGeom>
          <a:solidFill>
            <a:srgbClr val="385723"/>
          </a:solidFill>
        </p:spPr>
        <p:txBody>
          <a:bodyPr wrap="square" rtlCol="0">
            <a:spAutoFit/>
          </a:bodyPr>
          <a:lstStyle/>
          <a:p>
            <a:pPr lvl="0" algn="r">
              <a:defRPr/>
            </a:pPr>
            <a:r>
              <a:rPr lang="en-US" sz="2000" dirty="0">
                <a:solidFill>
                  <a:prstClr val="white"/>
                </a:solidFill>
              </a:rPr>
              <a:t> Nursing Scholarships</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in South Central Asia  15%</a:t>
            </a:r>
          </a:p>
        </p:txBody>
      </p:sp>
      <p:sp>
        <p:nvSpPr>
          <p:cNvPr id="9" name="TextBox 8">
            <a:extLst>
              <a:ext uri="{FF2B5EF4-FFF2-40B4-BE49-F238E27FC236}">
                <a16:creationId xmlns:a16="http://schemas.microsoft.com/office/drawing/2014/main" id="{BDD6467C-3E49-4404-AA18-1E8D63CC1365}"/>
              </a:ext>
            </a:extLst>
          </p:cNvPr>
          <p:cNvSpPr txBox="1"/>
          <p:nvPr/>
        </p:nvSpPr>
        <p:spPr>
          <a:xfrm>
            <a:off x="42802" y="6458391"/>
            <a:ext cx="4692334" cy="400110"/>
          </a:xfrm>
          <a:prstGeom prst="rect">
            <a:avLst/>
          </a:prstGeom>
          <a:solidFill>
            <a:schemeClr val="accent6">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Physical Therapy School in Haiti  20%</a:t>
            </a:r>
          </a:p>
        </p:txBody>
      </p:sp>
      <p:sp>
        <p:nvSpPr>
          <p:cNvPr id="12" name="TextBox 11">
            <a:extLst>
              <a:ext uri="{FF2B5EF4-FFF2-40B4-BE49-F238E27FC236}">
                <a16:creationId xmlns:a16="http://schemas.microsoft.com/office/drawing/2014/main" id="{F36EBB6A-7C7C-4F68-88AE-4A682330856E}"/>
              </a:ext>
            </a:extLst>
          </p:cNvPr>
          <p:cNvSpPr txBox="1"/>
          <p:nvPr/>
        </p:nvSpPr>
        <p:spPr>
          <a:xfrm>
            <a:off x="8843556" y="2647575"/>
            <a:ext cx="3228845" cy="1090631"/>
          </a:xfrm>
          <a:prstGeom prst="rect">
            <a:avLst/>
          </a:prstGeom>
        </p:spPr>
        <p:txBody>
          <a:bodyPr vert="horz" lIns="91440" tIns="45720" rIns="91440" bIns="45720" rtlCol="0" anchor="b">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Light" panose="020F0302020204030204"/>
                <a:ea typeface="+mn-ea"/>
                <a:cs typeface="+mn-cs"/>
              </a:rPr>
              <a:t>Women at Winebrenner Theological Seminary  25%</a:t>
            </a:r>
          </a:p>
        </p:txBody>
      </p:sp>
      <p:sp>
        <p:nvSpPr>
          <p:cNvPr id="14" name="TextBox 13">
            <a:extLst>
              <a:ext uri="{FF2B5EF4-FFF2-40B4-BE49-F238E27FC236}">
                <a16:creationId xmlns:a16="http://schemas.microsoft.com/office/drawing/2014/main" id="{02304725-A9F5-47DC-856B-AAD536298D70}"/>
              </a:ext>
            </a:extLst>
          </p:cNvPr>
          <p:cNvSpPr txBox="1"/>
          <p:nvPr/>
        </p:nvSpPr>
        <p:spPr>
          <a:xfrm>
            <a:off x="3682938" y="3589321"/>
            <a:ext cx="6261100" cy="341632"/>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Light" panose="020F0302020204030204"/>
                <a:ea typeface="+mn-ea"/>
                <a:cs typeface="+mn-cs"/>
              </a:rPr>
              <a:t>VENEZUELA BIBLE SCHOOL  15%</a:t>
            </a:r>
          </a:p>
        </p:txBody>
      </p:sp>
      <p:pic>
        <p:nvPicPr>
          <p:cNvPr id="15" name="Picture 14" descr="A group of women sitting in a room&#10;&#10;Description automatically generated with low confidence">
            <a:extLst>
              <a:ext uri="{FF2B5EF4-FFF2-40B4-BE49-F238E27FC236}">
                <a16:creationId xmlns:a16="http://schemas.microsoft.com/office/drawing/2014/main" id="{DA95BDD8-275C-4A21-A2FB-96BEE450ACB0}"/>
              </a:ext>
            </a:extLst>
          </p:cNvPr>
          <p:cNvPicPr>
            <a:picLocks noChangeAspect="1"/>
          </p:cNvPicPr>
          <p:nvPr/>
        </p:nvPicPr>
        <p:blipFill rotWithShape="1">
          <a:blip r:embed="rId3">
            <a:extLst>
              <a:ext uri="{28A0092B-C50C-407E-A947-70E740481C1C}">
                <a14:useLocalDpi xmlns:a14="http://schemas.microsoft.com/office/drawing/2010/main" val="0"/>
              </a:ext>
            </a:extLst>
          </a:blip>
          <a:srcRect l="35677" t="16948" r="2291" b="22080"/>
          <a:stretch/>
        </p:blipFill>
        <p:spPr>
          <a:xfrm>
            <a:off x="7600" y="-31611"/>
            <a:ext cx="4361336" cy="3215157"/>
          </a:xfrm>
          <a:prstGeom prst="rect">
            <a:avLst/>
          </a:prstGeom>
        </p:spPr>
      </p:pic>
      <p:sp>
        <p:nvSpPr>
          <p:cNvPr id="17" name="TextBox 16">
            <a:extLst>
              <a:ext uri="{FF2B5EF4-FFF2-40B4-BE49-F238E27FC236}">
                <a16:creationId xmlns:a16="http://schemas.microsoft.com/office/drawing/2014/main" id="{E5C8E1DF-CFF7-4301-8620-45A5A061B9D3}"/>
              </a:ext>
            </a:extLst>
          </p:cNvPr>
          <p:cNvSpPr txBox="1"/>
          <p:nvPr/>
        </p:nvSpPr>
        <p:spPr>
          <a:xfrm>
            <a:off x="-19008" y="2873525"/>
            <a:ext cx="4803589" cy="341632"/>
          </a:xfrm>
          <a:prstGeom prst="rect">
            <a:avLst/>
          </a:prstGeom>
          <a:solidFill>
            <a:schemeClr val="accent6">
              <a:lumMod val="50000"/>
            </a:schemeClr>
          </a:solidFill>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small" spc="0" normalizeH="0" baseline="0" noProof="0" dirty="0">
                <a:ln>
                  <a:noFill/>
                </a:ln>
                <a:solidFill>
                  <a:prstClr val="white"/>
                </a:solidFill>
                <a:effectLst/>
                <a:uLnTx/>
                <a:uFillTx/>
                <a:latin typeface="Calibri Light" panose="020F0302020204030204"/>
                <a:ea typeface="+mn-ea"/>
                <a:cs typeface="+mn-cs"/>
              </a:rPr>
              <a:t>Women’s Leadership Development 25%</a:t>
            </a:r>
          </a:p>
        </p:txBody>
      </p:sp>
      <p:sp>
        <p:nvSpPr>
          <p:cNvPr id="18" name="TextBox 17">
            <a:extLst>
              <a:ext uri="{FF2B5EF4-FFF2-40B4-BE49-F238E27FC236}">
                <a16:creationId xmlns:a16="http://schemas.microsoft.com/office/drawing/2014/main" id="{018140B9-909C-4269-B8C8-4EFD36335F8A}"/>
              </a:ext>
            </a:extLst>
          </p:cNvPr>
          <p:cNvSpPr txBox="1"/>
          <p:nvPr/>
        </p:nvSpPr>
        <p:spPr>
          <a:xfrm>
            <a:off x="4784581" y="220191"/>
            <a:ext cx="5242069" cy="480131"/>
          </a:xfrm>
          <a:prstGeom prst="rect">
            <a:avLst/>
          </a:prstGeom>
          <a:solidFill>
            <a:schemeClr val="accent6">
              <a:lumMod val="50000"/>
            </a:schemeClr>
          </a:solidFill>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Calibri Light" panose="020F0302020204030204"/>
                <a:ea typeface="+mn-ea"/>
                <a:cs typeface="+mn-cs"/>
              </a:rPr>
              <a:t>2026 Thank Offering will Support</a:t>
            </a:r>
          </a:p>
        </p:txBody>
      </p:sp>
      <p:pic>
        <p:nvPicPr>
          <p:cNvPr id="7" name="Picture 6">
            <a:extLst>
              <a:ext uri="{FF2B5EF4-FFF2-40B4-BE49-F238E27FC236}">
                <a16:creationId xmlns:a16="http://schemas.microsoft.com/office/drawing/2014/main" id="{6806A348-E4F1-4156-9FDD-294771E8E585}"/>
              </a:ext>
            </a:extLst>
          </p:cNvPr>
          <p:cNvPicPr>
            <a:picLocks noChangeAspect="1"/>
          </p:cNvPicPr>
          <p:nvPr/>
        </p:nvPicPr>
        <p:blipFill>
          <a:blip r:embed="rId4"/>
          <a:stretch>
            <a:fillRect/>
          </a:stretch>
        </p:blipFill>
        <p:spPr>
          <a:xfrm>
            <a:off x="4822640" y="731933"/>
            <a:ext cx="3901317" cy="2856015"/>
          </a:xfrm>
          <a:prstGeom prst="rect">
            <a:avLst/>
          </a:prstGeom>
        </p:spPr>
      </p:pic>
      <p:pic>
        <p:nvPicPr>
          <p:cNvPr id="11" name="Picture 10">
            <a:extLst>
              <a:ext uri="{FF2B5EF4-FFF2-40B4-BE49-F238E27FC236}">
                <a16:creationId xmlns:a16="http://schemas.microsoft.com/office/drawing/2014/main" id="{18A8C102-1966-4B63-9064-6CB8866B6E9E}"/>
              </a:ext>
            </a:extLst>
          </p:cNvPr>
          <p:cNvPicPr>
            <a:picLocks noChangeAspect="1"/>
          </p:cNvPicPr>
          <p:nvPr/>
        </p:nvPicPr>
        <p:blipFill rotWithShape="1">
          <a:blip r:embed="rId5"/>
          <a:srcRect l="31032" t="14140" r="27438"/>
          <a:stretch/>
        </p:blipFill>
        <p:spPr>
          <a:xfrm>
            <a:off x="9848851" y="270799"/>
            <a:ext cx="1968500" cy="2686024"/>
          </a:xfrm>
          <a:prstGeom prst="rect">
            <a:avLst/>
          </a:prstGeom>
        </p:spPr>
      </p:pic>
      <p:pic>
        <p:nvPicPr>
          <p:cNvPr id="19" name="Picture 18">
            <a:extLst>
              <a:ext uri="{FF2B5EF4-FFF2-40B4-BE49-F238E27FC236}">
                <a16:creationId xmlns:a16="http://schemas.microsoft.com/office/drawing/2014/main" id="{666412E2-0DFC-4A5A-BF0E-5DCAA48B9E77}"/>
              </a:ext>
            </a:extLst>
          </p:cNvPr>
          <p:cNvPicPr>
            <a:picLocks noChangeAspect="1"/>
          </p:cNvPicPr>
          <p:nvPr/>
        </p:nvPicPr>
        <p:blipFill rotWithShape="1">
          <a:blip r:embed="rId6"/>
          <a:srcRect l="5758" r="13151" b="-5"/>
          <a:stretch/>
        </p:blipFill>
        <p:spPr>
          <a:xfrm>
            <a:off x="230422" y="3317230"/>
            <a:ext cx="3332917" cy="3082727"/>
          </a:xfrm>
          <a:prstGeom prst="rect">
            <a:avLst/>
          </a:prstGeom>
        </p:spPr>
      </p:pic>
    </p:spTree>
    <p:extLst>
      <p:ext uri="{BB962C8B-B14F-4D97-AF65-F5344CB8AC3E}">
        <p14:creationId xmlns:p14="http://schemas.microsoft.com/office/powerpoint/2010/main" val="4173202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96C1B9E-D7CE-4014-AA47-BF48AB85054B}"/>
              </a:ext>
            </a:extLst>
          </p:cNvPr>
          <p:cNvPicPr>
            <a:picLocks noChangeAspect="1"/>
          </p:cNvPicPr>
          <p:nvPr/>
        </p:nvPicPr>
        <p:blipFill rotWithShape="1">
          <a:blip r:embed="rId2">
            <a:extLst>
              <a:ext uri="{28A0092B-C50C-407E-A947-70E740481C1C}">
                <a14:useLocalDpi xmlns:a14="http://schemas.microsoft.com/office/drawing/2010/main" val="0"/>
              </a:ext>
            </a:extLst>
          </a:blip>
          <a:srcRect t="19439" b="51349"/>
          <a:stretch/>
        </p:blipFill>
        <p:spPr bwMode="auto">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6FA75B9F-6E1F-46CF-8A04-D5C0493A2E0B}"/>
              </a:ext>
            </a:extLst>
          </p:cNvPr>
          <p:cNvPicPr>
            <a:picLocks noChangeAspect="1"/>
          </p:cNvPicPr>
          <p:nvPr/>
        </p:nvPicPr>
        <p:blipFill>
          <a:blip r:embed="rId3">
            <a:extLst>
              <a:ext uri="{28A0092B-C50C-407E-A947-70E740481C1C}">
                <a14:useLocalDpi xmlns:a14="http://schemas.microsoft.com/office/drawing/2010/main" val="0"/>
              </a:ext>
            </a:extLst>
          </a:blip>
          <a:srcRect t="28587" b="28587"/>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2" name="Picture 1">
            <a:extLst>
              <a:ext uri="{FF2B5EF4-FFF2-40B4-BE49-F238E27FC236}">
                <a16:creationId xmlns:a16="http://schemas.microsoft.com/office/drawing/2014/main" id="{45B7029A-8D96-4694-B69C-6D56DF816456}"/>
              </a:ext>
            </a:extLst>
          </p:cNvPr>
          <p:cNvPicPr>
            <a:picLocks noChangeAspect="1"/>
          </p:cNvPicPr>
          <p:nvPr/>
        </p:nvPicPr>
        <p:blipFill rotWithShape="1">
          <a:blip r:embed="rId4">
            <a:extLst>
              <a:ext uri="{28A0092B-C50C-407E-A947-70E740481C1C}">
                <a14:useLocalDpi xmlns:a14="http://schemas.microsoft.com/office/drawing/2010/main" val="0"/>
              </a:ext>
            </a:extLst>
          </a:blip>
          <a:srcRect l="381" t="32763" r="-381" b="39423"/>
          <a:stretch/>
        </p:blipFill>
        <p:spPr bwMode="auto">
          <a:xfrm>
            <a:off x="4182009" y="3887092"/>
            <a:ext cx="8009991" cy="2970106"/>
          </a:xfrm>
          <a:custGeom>
            <a:avLst/>
            <a:gdLst/>
            <a:ahLst/>
            <a:cxnLst/>
            <a:rect l="l" t="t" r="r" b="b"/>
            <a:pathLst>
              <a:path w="8009991" h="2970106">
                <a:moveTo>
                  <a:pt x="1376648" y="0"/>
                </a:moveTo>
                <a:lnTo>
                  <a:pt x="8009991" y="0"/>
                </a:lnTo>
                <a:lnTo>
                  <a:pt x="8009991" y="2970106"/>
                </a:lnTo>
                <a:lnTo>
                  <a:pt x="0" y="2970106"/>
                </a:lnTo>
                <a:close/>
              </a:path>
            </a:pathLst>
          </a:custGeom>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45B6B3F9-7B5F-49C3-A4D1-E879D69E970D}"/>
              </a:ext>
            </a:extLst>
          </p:cNvPr>
          <p:cNvPicPr>
            <a:picLocks noChangeAspect="1"/>
          </p:cNvPicPr>
          <p:nvPr/>
        </p:nvPicPr>
        <p:blipFill rotWithShape="1">
          <a:blip r:embed="rId5">
            <a:extLst>
              <a:ext uri="{28A0092B-C50C-407E-A947-70E740481C1C}">
                <a14:useLocalDpi xmlns:a14="http://schemas.microsoft.com/office/drawing/2010/main" val="0"/>
              </a:ext>
            </a:extLst>
          </a:blip>
          <a:srcRect l="7215" t="6446" r="-7215" b="55754"/>
          <a:stretch/>
        </p:blipFill>
        <p:spPr>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
        <p:nvSpPr>
          <p:cNvPr id="6" name="TextBox 5">
            <a:extLst>
              <a:ext uri="{FF2B5EF4-FFF2-40B4-BE49-F238E27FC236}">
                <a16:creationId xmlns:a16="http://schemas.microsoft.com/office/drawing/2014/main" id="{9D86CB32-DC47-449F-876F-C6C3E40FD43F}"/>
              </a:ext>
            </a:extLst>
          </p:cNvPr>
          <p:cNvSpPr txBox="1"/>
          <p:nvPr/>
        </p:nvSpPr>
        <p:spPr>
          <a:xfrm>
            <a:off x="3373121" y="6210867"/>
            <a:ext cx="8788399" cy="646331"/>
          </a:xfrm>
          <a:prstGeom prst="rect">
            <a:avLst/>
          </a:prstGeom>
          <a:solidFill>
            <a:schemeClr val="accent6">
              <a:lumMod val="50000"/>
              <a:alpha val="82000"/>
            </a:schemeClr>
          </a:solidFill>
        </p:spPr>
        <p:txBody>
          <a:bodyPr wrap="square" rtlCol="0">
            <a:spAutoFit/>
          </a:bodyPr>
          <a:lstStyle/>
          <a:p>
            <a:r>
              <a:rPr lang="en-US" sz="3600" dirty="0">
                <a:solidFill>
                  <a:schemeClr val="bg1"/>
                </a:solidFill>
              </a:rPr>
              <a:t>Nursing Scholarships in South Central Asia </a:t>
            </a:r>
          </a:p>
        </p:txBody>
      </p:sp>
    </p:spTree>
    <p:extLst>
      <p:ext uri="{BB962C8B-B14F-4D97-AF65-F5344CB8AC3E}">
        <p14:creationId xmlns:p14="http://schemas.microsoft.com/office/powerpoint/2010/main" val="542030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2">
            <a:extLst>
              <a:ext uri="{FF2B5EF4-FFF2-40B4-BE49-F238E27FC236}">
                <a16:creationId xmlns:a16="http://schemas.microsoft.com/office/drawing/2014/main" id="{4676BFEE-E63A-42A3-87D5-FD65694B7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C73B2DC-5C98-4053-8A47-61E362CA8C79}"/>
              </a:ext>
            </a:extLst>
          </p:cNvPr>
          <p:cNvPicPr>
            <a:picLocks noChangeAspect="1"/>
          </p:cNvPicPr>
          <p:nvPr/>
        </p:nvPicPr>
        <p:blipFill rotWithShape="1">
          <a:blip r:embed="rId2"/>
          <a:srcRect l="8435" r="1075" b="-1"/>
          <a:stretch/>
        </p:blipFill>
        <p:spPr>
          <a:xfrm>
            <a:off x="20" y="-1"/>
            <a:ext cx="4654276" cy="6858000"/>
          </a:xfrm>
          <a:prstGeom prst="rect">
            <a:avLst/>
          </a:prstGeom>
        </p:spPr>
      </p:pic>
      <p:pic>
        <p:nvPicPr>
          <p:cNvPr id="6" name="Picture 5">
            <a:extLst>
              <a:ext uri="{FF2B5EF4-FFF2-40B4-BE49-F238E27FC236}">
                <a16:creationId xmlns:a16="http://schemas.microsoft.com/office/drawing/2014/main" id="{6F91A598-C81D-404B-8876-69B243A421E9}"/>
              </a:ext>
            </a:extLst>
          </p:cNvPr>
          <p:cNvPicPr>
            <a:picLocks noChangeAspect="1"/>
          </p:cNvPicPr>
          <p:nvPr/>
        </p:nvPicPr>
        <p:blipFill rotWithShape="1">
          <a:blip r:embed="rId3"/>
          <a:srcRect r="-1" b="18643"/>
          <a:stretch/>
        </p:blipFill>
        <p:spPr>
          <a:xfrm>
            <a:off x="4774005" y="10"/>
            <a:ext cx="7417994" cy="4526265"/>
          </a:xfrm>
          <a:prstGeom prst="rect">
            <a:avLst/>
          </a:prstGeom>
        </p:spPr>
      </p:pic>
      <p:pic>
        <p:nvPicPr>
          <p:cNvPr id="8" name="Picture 7">
            <a:extLst>
              <a:ext uri="{FF2B5EF4-FFF2-40B4-BE49-F238E27FC236}">
                <a16:creationId xmlns:a16="http://schemas.microsoft.com/office/drawing/2014/main" id="{C199A106-31B9-4F14-9602-E832F4502E1D}"/>
              </a:ext>
            </a:extLst>
          </p:cNvPr>
          <p:cNvPicPr>
            <a:picLocks noChangeAspect="1"/>
          </p:cNvPicPr>
          <p:nvPr/>
        </p:nvPicPr>
        <p:blipFill rotWithShape="1">
          <a:blip r:embed="rId4"/>
          <a:srcRect l="19417" r="39" b="-5"/>
          <a:stretch/>
        </p:blipFill>
        <p:spPr>
          <a:xfrm>
            <a:off x="4774005" y="4629736"/>
            <a:ext cx="2392858" cy="2228264"/>
          </a:xfrm>
          <a:prstGeom prst="rect">
            <a:avLst/>
          </a:prstGeom>
        </p:spPr>
      </p:pic>
      <p:pic>
        <p:nvPicPr>
          <p:cNvPr id="4" name="Picture 3">
            <a:extLst>
              <a:ext uri="{FF2B5EF4-FFF2-40B4-BE49-F238E27FC236}">
                <a16:creationId xmlns:a16="http://schemas.microsoft.com/office/drawing/2014/main" id="{D4344236-B28B-432B-AC25-F88F797C889E}"/>
              </a:ext>
            </a:extLst>
          </p:cNvPr>
          <p:cNvPicPr>
            <a:picLocks noChangeAspect="1"/>
          </p:cNvPicPr>
          <p:nvPr/>
        </p:nvPicPr>
        <p:blipFill rotWithShape="1">
          <a:blip r:embed="rId5"/>
          <a:srcRect l="5758" r="13151" b="-5"/>
          <a:stretch/>
        </p:blipFill>
        <p:spPr>
          <a:xfrm>
            <a:off x="7270322" y="4629737"/>
            <a:ext cx="2409107" cy="2228264"/>
          </a:xfrm>
          <a:prstGeom prst="rect">
            <a:avLst/>
          </a:prstGeom>
        </p:spPr>
      </p:pic>
      <p:pic>
        <p:nvPicPr>
          <p:cNvPr id="7" name="Picture 6">
            <a:extLst>
              <a:ext uri="{FF2B5EF4-FFF2-40B4-BE49-F238E27FC236}">
                <a16:creationId xmlns:a16="http://schemas.microsoft.com/office/drawing/2014/main" id="{E79ED52F-5D07-4A35-A3D2-937CCC7F1217}"/>
              </a:ext>
            </a:extLst>
          </p:cNvPr>
          <p:cNvPicPr>
            <a:picLocks noChangeAspect="1"/>
          </p:cNvPicPr>
          <p:nvPr/>
        </p:nvPicPr>
        <p:blipFill rotWithShape="1">
          <a:blip r:embed="rId6"/>
          <a:srcRect t="19399" r="4" b="11218"/>
          <a:stretch/>
        </p:blipFill>
        <p:spPr>
          <a:xfrm>
            <a:off x="9783443" y="4629735"/>
            <a:ext cx="2408549" cy="2228265"/>
          </a:xfrm>
          <a:prstGeom prst="rect">
            <a:avLst/>
          </a:prstGeom>
        </p:spPr>
      </p:pic>
      <p:sp>
        <p:nvSpPr>
          <p:cNvPr id="5" name="AutoShape 4">
            <a:extLst>
              <a:ext uri="{FF2B5EF4-FFF2-40B4-BE49-F238E27FC236}">
                <a16:creationId xmlns:a16="http://schemas.microsoft.com/office/drawing/2014/main" id="{4C56A151-DB0C-495D-A906-73B2CE72FC3A}"/>
              </a:ext>
            </a:extLst>
          </p:cNvPr>
          <p:cNvSpPr>
            <a:spLocks noChangeAspect="1" noChangeArrowheads="1"/>
          </p:cNvSpPr>
          <p:nvPr/>
        </p:nvSpPr>
        <p:spPr bwMode="auto">
          <a:xfrm flipH="1" flipV="1">
            <a:off x="6248399" y="-689517"/>
            <a:ext cx="3966117" cy="39661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TextBox 17">
            <a:extLst>
              <a:ext uri="{FF2B5EF4-FFF2-40B4-BE49-F238E27FC236}">
                <a16:creationId xmlns:a16="http://schemas.microsoft.com/office/drawing/2014/main" id="{E4179F54-B5EA-4EC4-B9BD-C4D8EB81AE07}"/>
              </a:ext>
            </a:extLst>
          </p:cNvPr>
          <p:cNvSpPr txBox="1"/>
          <p:nvPr/>
        </p:nvSpPr>
        <p:spPr>
          <a:xfrm>
            <a:off x="4804465" y="3596641"/>
            <a:ext cx="7387535" cy="769441"/>
          </a:xfrm>
          <a:prstGeom prst="rect">
            <a:avLst/>
          </a:prstGeom>
          <a:noFill/>
        </p:spPr>
        <p:txBody>
          <a:bodyPr wrap="none" rtlCol="0">
            <a:spAutoFit/>
          </a:bodyPr>
          <a:lstStyle/>
          <a:p>
            <a:r>
              <a:rPr lang="en-US" sz="4400" dirty="0">
                <a:solidFill>
                  <a:schemeClr val="bg1"/>
                </a:solidFill>
              </a:rPr>
              <a:t>Physical Therapy School in Haiti</a:t>
            </a:r>
          </a:p>
        </p:txBody>
      </p:sp>
    </p:spTree>
    <p:extLst>
      <p:ext uri="{BB962C8B-B14F-4D97-AF65-F5344CB8AC3E}">
        <p14:creationId xmlns:p14="http://schemas.microsoft.com/office/powerpoint/2010/main" val="2663429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E4179F54-B5EA-4EC4-B9BD-C4D8EB81AE07}"/>
              </a:ext>
            </a:extLst>
          </p:cNvPr>
          <p:cNvSpPr txBox="1"/>
          <p:nvPr/>
        </p:nvSpPr>
        <p:spPr>
          <a:xfrm>
            <a:off x="5021821" y="3812954"/>
            <a:ext cx="6465287" cy="151601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kern="1200" dirty="0">
                <a:solidFill>
                  <a:srgbClr val="FFFFFF"/>
                </a:solidFill>
                <a:latin typeface="+mj-lt"/>
                <a:ea typeface="+mj-ea"/>
                <a:cs typeface="+mj-cs"/>
              </a:rPr>
              <a:t>VENEZUELA BIBLE SCHOOL</a:t>
            </a:r>
          </a:p>
        </p:txBody>
      </p:sp>
      <p:pic>
        <p:nvPicPr>
          <p:cNvPr id="2050" name="Picture 2" descr="Two people in graduation gowns shaking hands&#10;&#10;Description automatically generated with medium confidence">
            <a:extLst>
              <a:ext uri="{FF2B5EF4-FFF2-40B4-BE49-F238E27FC236}">
                <a16:creationId xmlns:a16="http://schemas.microsoft.com/office/drawing/2014/main" id="{810DAC47-9323-46D8-BF43-053796345E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64" r="2900" b="-2"/>
          <a:stretch/>
        </p:blipFill>
        <p:spPr bwMode="auto">
          <a:xfrm>
            <a:off x="317635" y="299363"/>
            <a:ext cx="4160452" cy="30492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 name="Picture 9" descr="A group of people sitting in chairs&#10;&#10;Description automatically generated with medium confidence">
            <a:extLst>
              <a:ext uri="{FF2B5EF4-FFF2-40B4-BE49-F238E27FC236}">
                <a16:creationId xmlns:a16="http://schemas.microsoft.com/office/drawing/2014/main" id="{7D20AF87-608A-4E49-A681-A24694E5F81A}"/>
              </a:ext>
            </a:extLst>
          </p:cNvPr>
          <p:cNvPicPr>
            <a:picLocks noChangeAspect="1"/>
          </p:cNvPicPr>
          <p:nvPr/>
        </p:nvPicPr>
        <p:blipFill rotWithShape="1">
          <a:blip r:embed="rId3"/>
          <a:srcRect t="28617" r="2" b="8940"/>
          <a:stretch/>
        </p:blipFill>
        <p:spPr>
          <a:xfrm>
            <a:off x="4654296" y="299363"/>
            <a:ext cx="7217085" cy="3008188"/>
          </a:xfrm>
          <a:prstGeom prst="rect">
            <a:avLst/>
          </a:prstGeom>
        </p:spPr>
      </p:pic>
      <p:cxnSp>
        <p:nvCxnSpPr>
          <p:cNvPr id="193" name="Straight Connector 192">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Picture 8" descr="A group of people posing for a photo&#10;&#10;Description automatically generated">
            <a:extLst>
              <a:ext uri="{FF2B5EF4-FFF2-40B4-BE49-F238E27FC236}">
                <a16:creationId xmlns:a16="http://schemas.microsoft.com/office/drawing/2014/main" id="{5A65AAAA-A3F8-4FA9-939D-C67E17A86149}"/>
              </a:ext>
            </a:extLst>
          </p:cNvPr>
          <p:cNvPicPr>
            <a:picLocks noChangeAspect="1"/>
          </p:cNvPicPr>
          <p:nvPr/>
        </p:nvPicPr>
        <p:blipFill rotWithShape="1">
          <a:blip r:embed="rId4"/>
          <a:srcRect l="8251" r="-4" b="-4"/>
          <a:stretch/>
        </p:blipFill>
        <p:spPr>
          <a:xfrm>
            <a:off x="317635" y="3509433"/>
            <a:ext cx="4160452" cy="3026833"/>
          </a:xfrm>
          <a:prstGeom prst="rect">
            <a:avLst/>
          </a:prstGeom>
        </p:spPr>
      </p:pic>
      <p:sp>
        <p:nvSpPr>
          <p:cNvPr id="5" name="AutoShape 4">
            <a:extLst>
              <a:ext uri="{FF2B5EF4-FFF2-40B4-BE49-F238E27FC236}">
                <a16:creationId xmlns:a16="http://schemas.microsoft.com/office/drawing/2014/main" id="{4C56A151-DB0C-495D-A906-73B2CE72FC3A}"/>
              </a:ext>
            </a:extLst>
          </p:cNvPr>
          <p:cNvSpPr>
            <a:spLocks noChangeAspect="1" noChangeArrowheads="1"/>
          </p:cNvSpPr>
          <p:nvPr/>
        </p:nvSpPr>
        <p:spPr bwMode="auto">
          <a:xfrm flipH="1" flipV="1">
            <a:off x="6248399" y="-689517"/>
            <a:ext cx="3966117" cy="39661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56910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73E7D25-238A-4E50-A9A3-F67C50E80B71}"/>
              </a:ext>
            </a:extLst>
          </p:cNvPr>
          <p:cNvSpPr txBox="1"/>
          <p:nvPr/>
        </p:nvSpPr>
        <p:spPr>
          <a:xfrm>
            <a:off x="5021821" y="3812954"/>
            <a:ext cx="6465287" cy="15160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kern="1200">
                <a:solidFill>
                  <a:srgbClr val="FFFFFF"/>
                </a:solidFill>
                <a:latin typeface="+mj-lt"/>
                <a:ea typeface="+mj-ea"/>
                <a:cs typeface="+mj-cs"/>
              </a:rPr>
              <a:t>Women at Winebrenner Theological Seminary</a:t>
            </a:r>
          </a:p>
        </p:txBody>
      </p:sp>
      <p:cxnSp>
        <p:nvCxnSpPr>
          <p:cNvPr id="24" name="Straight Connector 23">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CE0B27F-6F2C-4CA9-90B8-F7FC662E50FF}"/>
              </a:ext>
            </a:extLst>
          </p:cNvPr>
          <p:cNvPicPr>
            <a:picLocks noChangeAspect="1"/>
          </p:cNvPicPr>
          <p:nvPr/>
        </p:nvPicPr>
        <p:blipFill rotWithShape="1">
          <a:blip r:embed="rId2"/>
          <a:srcRect l="31032" r="24783"/>
          <a:stretch/>
        </p:blipFill>
        <p:spPr>
          <a:xfrm>
            <a:off x="317635" y="321733"/>
            <a:ext cx="4160452" cy="6214534"/>
          </a:xfrm>
          <a:prstGeom prst="rect">
            <a:avLst/>
          </a:prstGeom>
        </p:spPr>
      </p:pic>
      <p:pic>
        <p:nvPicPr>
          <p:cNvPr id="5" name="Picture 4">
            <a:extLst>
              <a:ext uri="{FF2B5EF4-FFF2-40B4-BE49-F238E27FC236}">
                <a16:creationId xmlns:a16="http://schemas.microsoft.com/office/drawing/2014/main" id="{8C48F70D-0B20-42AB-B514-8555EE691907}"/>
              </a:ext>
            </a:extLst>
          </p:cNvPr>
          <p:cNvPicPr>
            <a:picLocks noChangeAspect="1"/>
          </p:cNvPicPr>
          <p:nvPr/>
        </p:nvPicPr>
        <p:blipFill rotWithShape="1">
          <a:blip r:embed="rId3"/>
          <a:srcRect l="15471" t="28188" r="10905" b="31215"/>
          <a:stretch/>
        </p:blipFill>
        <p:spPr>
          <a:xfrm>
            <a:off x="4484024" y="387071"/>
            <a:ext cx="7709326" cy="2391168"/>
          </a:xfrm>
          <a:prstGeom prst="rect">
            <a:avLst/>
          </a:prstGeom>
        </p:spPr>
      </p:pic>
    </p:spTree>
    <p:extLst>
      <p:ext uri="{BB962C8B-B14F-4D97-AF65-F5344CB8AC3E}">
        <p14:creationId xmlns:p14="http://schemas.microsoft.com/office/powerpoint/2010/main" val="2751174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891</TotalTime>
  <Words>430</Words>
  <Application>Microsoft Office PowerPoint</Application>
  <PresentationFormat>Widescreen</PresentationFormat>
  <Paragraphs>47</Paragraphs>
  <Slides>13</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Magneto</vt:lpstr>
      <vt:lpstr>open 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Kathy Foor</dc:creator>
  <cp:lastModifiedBy>Kathy Foor</cp:lastModifiedBy>
  <cp:revision>40</cp:revision>
  <dcterms:created xsi:type="dcterms:W3CDTF">2022-02-24T17:34:11Z</dcterms:created>
  <dcterms:modified xsi:type="dcterms:W3CDTF">2026-04-28T19:11:23Z</dcterms:modified>
</cp:coreProperties>
</file>